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445" r:id="rId3"/>
    <p:sldId id="448" r:id="rId4"/>
    <p:sldId id="475" r:id="rId5"/>
    <p:sldId id="479" r:id="rId6"/>
    <p:sldId id="495" r:id="rId7"/>
    <p:sldId id="482" r:id="rId8"/>
    <p:sldId id="483" r:id="rId9"/>
    <p:sldId id="487" r:id="rId10"/>
    <p:sldId id="484" r:id="rId11"/>
    <p:sldId id="485" r:id="rId12"/>
    <p:sldId id="486" r:id="rId13"/>
    <p:sldId id="488" r:id="rId14"/>
    <p:sldId id="489" r:id="rId15"/>
    <p:sldId id="490" r:id="rId16"/>
    <p:sldId id="491" r:id="rId17"/>
    <p:sldId id="494" r:id="rId18"/>
    <p:sldId id="492" r:id="rId19"/>
    <p:sldId id="493" r:id="rId20"/>
    <p:sldId id="497" r:id="rId21"/>
    <p:sldId id="499" r:id="rId22"/>
    <p:sldId id="498" r:id="rId23"/>
    <p:sldId id="501" r:id="rId24"/>
    <p:sldId id="409" r:id="rId25"/>
    <p:sldId id="500" r:id="rId26"/>
    <p:sldId id="49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4EFF"/>
    <a:srgbClr val="FF0000"/>
    <a:srgbClr val="FF4232"/>
    <a:srgbClr val="FF2900"/>
    <a:srgbClr val="00C300"/>
    <a:srgbClr val="FF1800"/>
    <a:srgbClr val="CF3023"/>
    <a:srgbClr val="00B050"/>
    <a:srgbClr val="D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1"/>
    <p:restoredTop sz="94764"/>
  </p:normalViewPr>
  <p:slideViewPr>
    <p:cSldViewPr snapToGrid="0" snapToObjects="1">
      <p:cViewPr>
        <p:scale>
          <a:sx n="120" d="100"/>
          <a:sy n="120" d="100"/>
        </p:scale>
        <p:origin x="2336"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F80EF-30D3-F644-A0D8-F1E5655B86F5}" type="datetimeFigureOut">
              <a:rPr lang="en-US" smtClean="0"/>
              <a:t>11/4/18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89AA5-E2CB-1848-A0F9-36A33A4B58A0}" type="slidenum">
              <a:rPr lang="en-US" smtClean="0"/>
              <a:t>‹#›</a:t>
            </a:fld>
            <a:endParaRPr lang="en-US"/>
          </a:p>
        </p:txBody>
      </p:sp>
    </p:spTree>
    <p:extLst>
      <p:ext uri="{BB962C8B-B14F-4D97-AF65-F5344CB8AC3E}">
        <p14:creationId xmlns:p14="http://schemas.microsoft.com/office/powerpoint/2010/main" val="72594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FFA7D3-5C79-C241-BB08-E33DA176DFED}"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FFA7D3-5C79-C241-BB08-E33DA176DFED}"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FFA7D3-5C79-C241-BB08-E33DA176DFED}"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FFA7D3-5C79-C241-BB08-E33DA176DFED}"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FFA7D3-5C79-C241-BB08-E33DA176DFED}"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FFA7D3-5C79-C241-BB08-E33DA176DFED}"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FFA7D3-5C79-C241-BB08-E33DA176DFED}"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FFA7D3-5C79-C241-BB08-E33DA176DFED}" type="datetimeFigureOut">
              <a:rPr lang="en-US" smtClean="0"/>
              <a:t>11/4/18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FA7D3-5C79-C241-BB08-E33DA176DFED}" type="datetimeFigureOut">
              <a:rPr lang="en-US" smtClean="0"/>
              <a:t>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FFA7D3-5C79-C241-BB08-E33DA176DFED}"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FFA7D3-5C79-C241-BB08-E33DA176DFED}"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B4E8-64B0-CA41-84E2-A2B57D79FCD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FA7D3-5C79-C241-BB08-E33DA176DFED}" type="datetimeFigureOut">
              <a:rPr lang="en-US" smtClean="0"/>
              <a:t>11/4/18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9B4E8-64B0-CA41-84E2-A2B57D79FCDF}" type="slidenum">
              <a:rPr lang="en-US" smtClean="0"/>
              <a:t>‹#›</a:t>
            </a:fld>
            <a:endParaRPr lang="en-US"/>
          </a:p>
        </p:txBody>
      </p:sp>
    </p:spTree>
    <p:extLst>
      <p:ext uri="{BB962C8B-B14F-4D97-AF65-F5344CB8AC3E}">
        <p14:creationId xmlns:p14="http://schemas.microsoft.com/office/powerpoint/2010/main" val="1924493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bhatt55@asu.edu" TargetMode="External"/><Relationship Id="rId4" Type="http://schemas.openxmlformats.org/officeDocument/2006/relationships/hyperlink" Target="mailto:wwang239@asu.edu" TargetMode="External"/><Relationship Id="rId1" Type="http://schemas.openxmlformats.org/officeDocument/2006/relationships/slideLayout" Target="../slideLayouts/slideLayout1.xml"/><Relationship Id="rId2" Type="http://schemas.openxmlformats.org/officeDocument/2006/relationships/hyperlink" Target="mailto:sgil@as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CSE 574 Lecture 17: </a:t>
            </a:r>
            <a:r>
              <a:rPr lang="en-US" dirty="0" smtClean="0"/>
              <a:t/>
            </a:r>
            <a:br>
              <a:rPr lang="en-US" dirty="0" smtClean="0"/>
            </a:br>
            <a:r>
              <a:rPr lang="en-US" dirty="0" smtClean="0"/>
              <a:t>Hidden Markov Models</a:t>
            </a:r>
            <a:endParaRPr lang="en-US" dirty="0"/>
          </a:p>
        </p:txBody>
      </p:sp>
      <p:sp>
        <p:nvSpPr>
          <p:cNvPr id="3" name="Subtitle 2"/>
          <p:cNvSpPr>
            <a:spLocks noGrp="1"/>
          </p:cNvSpPr>
          <p:nvPr>
            <p:ph type="subTitle" idx="1"/>
          </p:nvPr>
        </p:nvSpPr>
        <p:spPr>
          <a:xfrm>
            <a:off x="1361631" y="3925313"/>
            <a:ext cx="7618739" cy="1241822"/>
          </a:xfrm>
        </p:spPr>
        <p:txBody>
          <a:bodyPr>
            <a:normAutofit fontScale="70000" lnSpcReduction="20000"/>
          </a:bodyPr>
          <a:lstStyle/>
          <a:p>
            <a:pPr algn="l"/>
            <a:r>
              <a:rPr lang="en-US" b="1" dirty="0" smtClean="0"/>
              <a:t>Professor: </a:t>
            </a:r>
            <a:r>
              <a:rPr lang="en-US" dirty="0" smtClean="0"/>
              <a:t>Stephanie Gil</a:t>
            </a:r>
          </a:p>
          <a:p>
            <a:pPr algn="l"/>
            <a:r>
              <a:rPr lang="en-US" b="1" dirty="0" smtClean="0"/>
              <a:t>Email: </a:t>
            </a:r>
            <a:r>
              <a:rPr lang="en-US" dirty="0" smtClean="0">
                <a:hlinkClick r:id="rId2"/>
              </a:rPr>
              <a:t>sgil@asu.edu</a:t>
            </a:r>
            <a:r>
              <a:rPr lang="en-US" dirty="0" smtClean="0"/>
              <a:t> (Office hours M 12-1pm BYENG 386)</a:t>
            </a:r>
          </a:p>
          <a:p>
            <a:pPr algn="l"/>
            <a:r>
              <a:rPr lang="en-US" b="1" dirty="0" smtClean="0"/>
              <a:t>TAs: </a:t>
            </a:r>
            <a:r>
              <a:rPr lang="en-US" dirty="0" err="1" smtClean="0"/>
              <a:t>Sushmita</a:t>
            </a:r>
            <a:r>
              <a:rPr lang="en-US" dirty="0" smtClean="0"/>
              <a:t> Bhattacharya </a:t>
            </a:r>
            <a:r>
              <a:rPr lang="en-US" dirty="0" smtClean="0">
                <a:hlinkClick r:id="rId3"/>
              </a:rPr>
              <a:t>sbhatt55@asu.edu</a:t>
            </a:r>
            <a:r>
              <a:rPr lang="en-US" dirty="0" smtClean="0"/>
              <a:t> (Office hours M 5-6 BYENG 392)</a:t>
            </a:r>
          </a:p>
          <a:p>
            <a:pPr algn="l"/>
            <a:r>
              <a:rPr lang="en-US" dirty="0" smtClean="0"/>
              <a:t>         </a:t>
            </a:r>
            <a:r>
              <a:rPr lang="en-US" dirty="0" err="1" smtClean="0"/>
              <a:t>Weiying</a:t>
            </a:r>
            <a:r>
              <a:rPr lang="en-US" dirty="0" smtClean="0"/>
              <a:t> Wang </a:t>
            </a:r>
            <a:r>
              <a:rPr lang="en-US" dirty="0" smtClean="0">
                <a:hlinkClick r:id="rId4"/>
              </a:rPr>
              <a:t>wwang239@asu.edu</a:t>
            </a:r>
            <a:r>
              <a:rPr lang="en-US" dirty="0" smtClean="0"/>
              <a:t> (Office hours </a:t>
            </a:r>
            <a:r>
              <a:rPr lang="en-US" dirty="0" err="1"/>
              <a:t>Th</a:t>
            </a:r>
            <a:r>
              <a:rPr lang="en-US" dirty="0"/>
              <a:t> 2:30-3:30 </a:t>
            </a:r>
            <a:r>
              <a:rPr lang="en-US" dirty="0" smtClean="0"/>
              <a:t> BYENG 392)</a:t>
            </a:r>
            <a:endParaRPr lang="en-US" dirty="0"/>
          </a:p>
        </p:txBody>
      </p:sp>
    </p:spTree>
    <p:extLst>
      <p:ext uri="{BB962C8B-B14F-4D97-AF65-F5344CB8AC3E}">
        <p14:creationId xmlns:p14="http://schemas.microsoft.com/office/powerpoint/2010/main" val="1886186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549" y="290698"/>
            <a:ext cx="8739963" cy="1325563"/>
          </a:xfrm>
        </p:spPr>
        <p:txBody>
          <a:bodyPr>
            <a:normAutofit/>
          </a:bodyPr>
          <a:lstStyle/>
          <a:p>
            <a:r>
              <a:rPr lang="en-US" dirty="0" smtClean="0"/>
              <a:t>Filtering Example: Rainy Days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Given </a:t>
                </a:r>
              </a:p>
              <a:p>
                <a:pPr lvl="1"/>
                <a:r>
                  <a:rPr lang="en-US" dirty="0" smtClean="0"/>
                  <a:t>Initial probability distribution </a:t>
                </a:r>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0</m:t>
                        </m:r>
                      </m:sub>
                    </m:sSub>
                    <m:r>
                      <a:rPr lang="en-US" b="0" i="1" smtClean="0">
                        <a:latin typeface="Cambria Math" charset="0"/>
                      </a:rPr>
                      <m:t>)</m:t>
                    </m:r>
                  </m:oMath>
                </a14:m>
                <a:r>
                  <a:rPr lang="en-US" dirty="0" smtClean="0"/>
                  <a:t>=&lt;0.5,0.5&gt;</a:t>
                </a:r>
              </a:p>
              <a:p>
                <a:pPr lvl="1"/>
                <a:r>
                  <a:rPr lang="en-US" dirty="0" smtClean="0"/>
                  <a:t>Observation sequence </a:t>
                </a:r>
                <a14:m>
                  <m:oMath xmlns:m="http://schemas.openxmlformats.org/officeDocument/2006/math">
                    <m:sSub>
                      <m:sSubPr>
                        <m:ctrlPr>
                          <a:rPr lang="en-US" b="0" i="1" smtClean="0">
                            <a:latin typeface="Cambria Math" charset="0"/>
                          </a:rPr>
                        </m:ctrlPr>
                      </m:sSubPr>
                      <m:e>
                        <m:r>
                          <a:rPr lang="en-US" b="0" i="1" smtClean="0">
                            <a:latin typeface="Cambria Math" charset="0"/>
                          </a:rPr>
                          <m:t>𝑈</m:t>
                        </m:r>
                      </m:e>
                      <m:sub>
                        <m:r>
                          <a:rPr lang="en-US" b="0" i="1" smtClean="0">
                            <a:latin typeface="Cambria Math" charset="0"/>
                          </a:rPr>
                          <m:t>1</m:t>
                        </m:r>
                      </m:sub>
                    </m:sSub>
                    <m:r>
                      <a:rPr lang="en-US" b="0" i="1" smtClean="0">
                        <a:latin typeface="Cambria Math" charset="0"/>
                      </a:rPr>
                      <m:t>=</m:t>
                    </m:r>
                    <m:r>
                      <a:rPr lang="en-US" b="0" i="1" smtClean="0">
                        <a:latin typeface="Cambria Math" charset="0"/>
                      </a:rPr>
                      <m:t>𝑡𝑟𝑢𝑒</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𝑈</m:t>
                        </m:r>
                      </m:e>
                      <m:sub>
                        <m:r>
                          <a:rPr lang="en-US" b="0" i="1" smtClean="0">
                            <a:latin typeface="Cambria Math" charset="0"/>
                          </a:rPr>
                          <m:t>2</m:t>
                        </m:r>
                      </m:sub>
                    </m:sSub>
                    <m:r>
                      <a:rPr lang="en-US" b="0" i="1" smtClean="0">
                        <a:latin typeface="Cambria Math" charset="0"/>
                      </a:rPr>
                      <m:t>=</m:t>
                    </m:r>
                    <m:r>
                      <a:rPr lang="en-US" b="0" i="1" smtClean="0">
                        <a:latin typeface="Cambria Math" charset="0"/>
                      </a:rPr>
                      <m:t>𝑡𝑟𝑢𝑒</m:t>
                    </m:r>
                  </m:oMath>
                </a14:m>
                <a:endParaRPr lang="en-US" dirty="0" smtClean="0"/>
              </a:p>
              <a:p>
                <a:pPr lvl="1"/>
                <a:endParaRPr lang="en-US" dirty="0" smtClean="0"/>
              </a:p>
              <a:p>
                <a:r>
                  <a:rPr lang="en-US" dirty="0" smtClean="0"/>
                  <a:t>Compute </a:t>
                </a:r>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1:2</m:t>
                        </m:r>
                      </m:sub>
                    </m:sSub>
                    <m:r>
                      <a:rPr lang="en-US" b="0" i="1" smtClean="0">
                        <a:latin typeface="Cambria Math" charset="0"/>
                      </a:rPr>
                      <m:t>)</m:t>
                    </m:r>
                  </m:oMath>
                </a14:m>
                <a:endParaRPr lang="en-US" dirty="0" smtClean="0"/>
              </a:p>
              <a:p>
                <a:endParaRPr lang="en-US" dirty="0" smtClean="0"/>
              </a:p>
              <a:p>
                <a:r>
                  <a:rPr lang="en-US" dirty="0" smtClean="0"/>
                  <a:t>Rewrite equation from last slide for this problem: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61238" y="4821870"/>
                <a:ext cx="6803850" cy="1038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e>
                          <m:sSub>
                            <m:sSubPr>
                              <m:ctrlPr>
                                <a:rPr lang="en-US" sz="2800" i="1">
                                  <a:latin typeface="Cambria Math" charset="0"/>
                                </a:rPr>
                              </m:ctrlPr>
                            </m:sSubPr>
                            <m:e>
                              <m:r>
                                <a:rPr lang="en-US" sz="2800" i="1">
                                  <a:latin typeface="Cambria Math" charset="0"/>
                                </a:rPr>
                                <m:t>𝑢</m:t>
                              </m:r>
                            </m:e>
                            <m:sub>
                              <m:r>
                                <a:rPr lang="en-US" sz="2800" i="1">
                                  <a:latin typeface="Cambria Math" charset="0"/>
                                </a:rPr>
                                <m:t>1:2</m:t>
                              </m:r>
                            </m:sub>
                          </m:sSub>
                        </m:e>
                      </m:d>
                      <m:r>
                        <a:rPr lang="en-US" sz="2400" b="0" i="1" smtClean="0">
                          <a:latin typeface="Cambria Math" charset="0"/>
                        </a:rPr>
                        <m:t>=</m:t>
                      </m:r>
                      <m:r>
                        <a:rPr lang="en-US" sz="2400" b="0" i="1" smtClean="0">
                          <a:latin typeface="Cambria Math" charset="0"/>
                        </a:rPr>
                        <m:t>𝛼</m:t>
                      </m:r>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𝑢</m:t>
                              </m:r>
                            </m:e>
                            <m:sub>
                              <m:r>
                                <a:rPr lang="en-US" sz="2400" b="0" i="1" smtClean="0">
                                  <a:latin typeface="Cambria Math" charset="0"/>
                                </a:rPr>
                                <m:t>2</m:t>
                              </m:r>
                            </m:sub>
                          </m:sSub>
                        </m:e>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d>
                      <m:nary>
                        <m:naryPr>
                          <m:chr m:val="∑"/>
                          <m:supHide m:val="on"/>
                          <m:ctrlPr>
                            <a:rPr lang="en-US" sz="2800" i="1">
                              <a:latin typeface="Cambria Math" charset="0"/>
                            </a:rPr>
                          </m:ctrlPr>
                        </m:naryPr>
                        <m:sub>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sub>
                        <m:sup/>
                        <m:e>
                          <m:r>
                            <a:rPr lang="en-US" sz="2800" i="1">
                              <a:latin typeface="Cambria Math" charset="0"/>
                            </a:rPr>
                            <m:t>𝑃</m:t>
                          </m:r>
                          <m:d>
                            <m:dPr>
                              <m:ctrlPr>
                                <a:rPr lang="en-US" sz="2800" i="1">
                                  <a:latin typeface="Cambria Math" charset="0"/>
                                </a:rPr>
                              </m:ctrlPr>
                            </m:dPr>
                            <m:e>
                              <m:sSub>
                                <m:sSubPr>
                                  <m:ctrlPr>
                                    <a:rPr lang="en-US" sz="2800" b="0" i="1" smtClean="0">
                                      <a:latin typeface="Cambria Math" charset="0"/>
                                    </a:rPr>
                                  </m:ctrlPr>
                                </m:sSubPr>
                                <m:e>
                                  <m:r>
                                    <a:rPr lang="en-US" sz="2800" b="0" i="1" smtClean="0">
                                      <a:latin typeface="Cambria Math" charset="0"/>
                                    </a:rPr>
                                    <m:t>𝑅</m:t>
                                  </m:r>
                                </m:e>
                                <m:sub>
                                  <m:r>
                                    <a:rPr lang="en-US" sz="2800" b="0" i="1" smtClean="0">
                                      <a:latin typeface="Cambria Math" charset="0"/>
                                    </a:rPr>
                                    <m:t>2</m:t>
                                  </m:r>
                                </m:sub>
                              </m:sSub>
                            </m:e>
                            <m:e>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e>
                          </m:d>
                          <m:r>
                            <a:rPr lang="en-US" sz="2800" i="1">
                              <a:latin typeface="Cambria Math" charset="0"/>
                            </a:rPr>
                            <m:t>𝑃</m:t>
                          </m:r>
                          <m:r>
                            <a:rPr lang="en-US" sz="2800" i="1">
                              <a:latin typeface="Cambria Math" charset="0"/>
                            </a:rPr>
                            <m:t>(</m:t>
                          </m:r>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r>
                            <a:rPr lang="en-US" sz="2800" i="1">
                              <a:latin typeface="Cambria Math" charset="0"/>
                            </a:rPr>
                            <m:t>|</m:t>
                          </m:r>
                          <m:sSub>
                            <m:sSubPr>
                              <m:ctrlPr>
                                <a:rPr lang="en-US" sz="2800" b="0" i="1" smtClean="0">
                                  <a:latin typeface="Cambria Math" charset="0"/>
                                </a:rPr>
                              </m:ctrlPr>
                            </m:sSubPr>
                            <m:e>
                              <m:r>
                                <a:rPr lang="en-US" sz="2800" i="1" smtClean="0">
                                  <a:latin typeface="Cambria Math" charset="0"/>
                                </a:rPr>
                                <m:t>𝑢</m:t>
                              </m:r>
                            </m:e>
                            <m:sub>
                              <m:r>
                                <a:rPr lang="en-US" sz="2800" b="0" i="1" smtClean="0">
                                  <a:latin typeface="Cambria Math" charset="0"/>
                                </a:rPr>
                                <m:t>1</m:t>
                              </m:r>
                            </m:sub>
                          </m:sSub>
                          <m:r>
                            <a:rPr lang="en-US" sz="2800" i="1">
                              <a:latin typeface="Cambria Math" charset="0"/>
                            </a:rPr>
                            <m:t>)</m:t>
                          </m:r>
                        </m:e>
                      </m:nary>
                    </m:oMath>
                  </m:oMathPara>
                </a14:m>
                <a:endParaRPr lang="en-US" sz="2400"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861238" y="4821870"/>
                <a:ext cx="6803850" cy="1038105"/>
              </a:xfrm>
              <a:prstGeom prst="rect">
                <a:avLst/>
              </a:prstGeom>
              <a:blipFill rotWithShape="0">
                <a:blip r:embed="rId3"/>
                <a:stretch>
                  <a:fillRect/>
                </a:stretch>
              </a:blipFill>
            </p:spPr>
            <p:txBody>
              <a:bodyPr/>
              <a:lstStyle/>
              <a:p>
                <a:r>
                  <a:rPr lang="en-US">
                    <a:noFill/>
                  </a:rPr>
                  <a:t> </a:t>
                </a:r>
              </a:p>
            </p:txBody>
          </p:sp>
        </mc:Fallback>
      </mc:AlternateContent>
      <p:sp>
        <p:nvSpPr>
          <p:cNvPr id="5" name="Right Brace 4"/>
          <p:cNvSpPr/>
          <p:nvPr/>
        </p:nvSpPr>
        <p:spPr>
          <a:xfrm rot="5400000">
            <a:off x="5794743" y="4508211"/>
            <a:ext cx="318977" cy="3402418"/>
          </a:xfrm>
          <a:prstGeom prst="rightBrace">
            <a:avLst>
              <a:gd name="adj1" fmla="val 58333"/>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4242391" y="6443336"/>
                <a:ext cx="3498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𝑃</m:t>
                      </m:r>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𝑅</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𝑢</m:t>
                          </m:r>
                        </m:e>
                        <m:sub>
                          <m:r>
                            <a:rPr lang="en-US" b="0" i="1" smtClean="0">
                              <a:solidFill>
                                <a:srgbClr val="FF0000"/>
                              </a:solidFill>
                              <a:latin typeface="Cambria Math" charset="0"/>
                            </a:rPr>
                            <m:t>1</m:t>
                          </m:r>
                        </m:sub>
                      </m:sSub>
                      <m:r>
                        <a:rPr lang="en-US" b="0" i="1" smtClean="0">
                          <a:solidFill>
                            <a:srgbClr val="FF0000"/>
                          </a:solidFill>
                          <a:latin typeface="Cambria Math" charset="0"/>
                        </a:rPr>
                        <m:t>)</m:t>
                      </m:r>
                    </m:oMath>
                  </m:oMathPara>
                </a14:m>
                <a:endParaRPr lang="en-US"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242391" y="6443336"/>
                <a:ext cx="3498111" cy="369332"/>
              </a:xfrm>
              <a:prstGeom prst="rect">
                <a:avLst/>
              </a:prstGeom>
              <a:blipFill rotWithShape="0">
                <a:blip r:embed="rId4"/>
                <a:stretch>
                  <a:fillRect b="-11475"/>
                </a:stretch>
              </a:blipFill>
            </p:spPr>
            <p:txBody>
              <a:bodyPr/>
              <a:lstStyle/>
              <a:p>
                <a:r>
                  <a:rPr lang="en-US">
                    <a:noFill/>
                  </a:rPr>
                  <a:t> </a:t>
                </a:r>
              </a:p>
            </p:txBody>
          </p:sp>
        </mc:Fallback>
      </mc:AlternateContent>
      <p:sp>
        <p:nvSpPr>
          <p:cNvPr id="7" name="Rectangle 6"/>
          <p:cNvSpPr/>
          <p:nvPr/>
        </p:nvSpPr>
        <p:spPr>
          <a:xfrm>
            <a:off x="6166884" y="5018573"/>
            <a:ext cx="1360967" cy="489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1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55" y="365126"/>
            <a:ext cx="8867553" cy="1325563"/>
          </a:xfrm>
        </p:spPr>
        <p:txBody>
          <a:bodyPr/>
          <a:lstStyle/>
          <a:p>
            <a:r>
              <a:rPr lang="en-US" dirty="0" smtClean="0"/>
              <a:t>Filtering Example: Rainy Days Problem</a:t>
            </a:r>
            <a:endParaRPr lang="en-US" dirty="0"/>
          </a:p>
        </p:txBody>
      </p:sp>
      <p:sp>
        <p:nvSpPr>
          <p:cNvPr id="3" name="Content Placeholder 2"/>
          <p:cNvSpPr>
            <a:spLocks noGrp="1"/>
          </p:cNvSpPr>
          <p:nvPr>
            <p:ph idx="1"/>
          </p:nvPr>
        </p:nvSpPr>
        <p:spPr>
          <a:xfrm>
            <a:off x="628650" y="1644869"/>
            <a:ext cx="7886700" cy="4351338"/>
          </a:xfrm>
        </p:spPr>
        <p:txBody>
          <a:bodyPr/>
          <a:lstStyle/>
          <a:p>
            <a:r>
              <a:rPr lang="en-US" dirty="0" smtClean="0"/>
              <a:t>What we want to compute:</a:t>
            </a:r>
          </a:p>
          <a:p>
            <a:endParaRPr lang="en-US" dirty="0"/>
          </a:p>
          <a:p>
            <a:endParaRPr lang="en-US" dirty="0" smtClean="0"/>
          </a:p>
          <a:p>
            <a:r>
              <a:rPr lang="en-US" dirty="0" smtClean="0"/>
              <a:t>What we need to compute using given information and initial distribution over the states: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80485" y="2089299"/>
                <a:ext cx="6803850" cy="1038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e>
                          <m:sSub>
                            <m:sSubPr>
                              <m:ctrlPr>
                                <a:rPr lang="en-US" sz="2800" i="1">
                                  <a:latin typeface="Cambria Math" charset="0"/>
                                </a:rPr>
                              </m:ctrlPr>
                            </m:sSubPr>
                            <m:e>
                              <m:r>
                                <a:rPr lang="en-US" sz="2800" i="1">
                                  <a:latin typeface="Cambria Math" charset="0"/>
                                </a:rPr>
                                <m:t>𝑢</m:t>
                              </m:r>
                            </m:e>
                            <m:sub>
                              <m:r>
                                <a:rPr lang="en-US" sz="2800" i="1">
                                  <a:latin typeface="Cambria Math" charset="0"/>
                                </a:rPr>
                                <m:t>1:2</m:t>
                              </m:r>
                            </m:sub>
                          </m:sSub>
                        </m:e>
                      </m:d>
                      <m:r>
                        <a:rPr lang="en-US" sz="2400" b="0" i="1" smtClean="0">
                          <a:latin typeface="Cambria Math" charset="0"/>
                        </a:rPr>
                        <m:t>=</m:t>
                      </m:r>
                      <m:r>
                        <a:rPr lang="en-US" sz="2400" b="0" i="1" smtClean="0">
                          <a:latin typeface="Cambria Math" charset="0"/>
                        </a:rPr>
                        <m:t>𝛼</m:t>
                      </m:r>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𝑢</m:t>
                              </m:r>
                            </m:e>
                            <m:sub>
                              <m:r>
                                <a:rPr lang="en-US" sz="2400" b="0" i="1" smtClean="0">
                                  <a:latin typeface="Cambria Math" charset="0"/>
                                </a:rPr>
                                <m:t>2</m:t>
                              </m:r>
                            </m:sub>
                          </m:sSub>
                        </m:e>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d>
                      <m:nary>
                        <m:naryPr>
                          <m:chr m:val="∑"/>
                          <m:supHide m:val="on"/>
                          <m:ctrlPr>
                            <a:rPr lang="en-US" sz="2800" i="1">
                              <a:latin typeface="Cambria Math" charset="0"/>
                            </a:rPr>
                          </m:ctrlPr>
                        </m:naryPr>
                        <m:sub>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sub>
                        <m:sup/>
                        <m:e>
                          <m:r>
                            <a:rPr lang="en-US" sz="2800" i="1">
                              <a:latin typeface="Cambria Math" charset="0"/>
                            </a:rPr>
                            <m:t>𝑃</m:t>
                          </m:r>
                          <m:d>
                            <m:dPr>
                              <m:ctrlPr>
                                <a:rPr lang="en-US" sz="2800" i="1">
                                  <a:latin typeface="Cambria Math" charset="0"/>
                                </a:rPr>
                              </m:ctrlPr>
                            </m:dPr>
                            <m:e>
                              <m:sSub>
                                <m:sSubPr>
                                  <m:ctrlPr>
                                    <a:rPr lang="en-US" sz="2800" b="0" i="1" smtClean="0">
                                      <a:latin typeface="Cambria Math" charset="0"/>
                                    </a:rPr>
                                  </m:ctrlPr>
                                </m:sSubPr>
                                <m:e>
                                  <m:r>
                                    <a:rPr lang="en-US" sz="2800" b="0" i="1" smtClean="0">
                                      <a:latin typeface="Cambria Math" charset="0"/>
                                    </a:rPr>
                                    <m:t>𝑅</m:t>
                                  </m:r>
                                </m:e>
                                <m:sub>
                                  <m:r>
                                    <a:rPr lang="en-US" sz="2800" b="0" i="1" smtClean="0">
                                      <a:latin typeface="Cambria Math" charset="0"/>
                                    </a:rPr>
                                    <m:t>2</m:t>
                                  </m:r>
                                </m:sub>
                              </m:sSub>
                            </m:e>
                            <m:e>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e>
                          </m:d>
                          <m:r>
                            <a:rPr lang="en-US" sz="2800" i="1">
                              <a:latin typeface="Cambria Math" charset="0"/>
                            </a:rPr>
                            <m:t>𝑃</m:t>
                          </m:r>
                          <m:r>
                            <a:rPr lang="en-US" sz="2800" i="1">
                              <a:latin typeface="Cambria Math" charset="0"/>
                            </a:rPr>
                            <m:t>(</m:t>
                          </m:r>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r>
                            <a:rPr lang="en-US" sz="2800" i="1">
                              <a:latin typeface="Cambria Math" charset="0"/>
                            </a:rPr>
                            <m:t>|</m:t>
                          </m:r>
                          <m:sSub>
                            <m:sSubPr>
                              <m:ctrlPr>
                                <a:rPr lang="en-US" sz="2800" b="0" i="1" smtClean="0">
                                  <a:latin typeface="Cambria Math" charset="0"/>
                                </a:rPr>
                              </m:ctrlPr>
                            </m:sSubPr>
                            <m:e>
                              <m:r>
                                <a:rPr lang="en-US" sz="2800" i="1" smtClean="0">
                                  <a:latin typeface="Cambria Math" charset="0"/>
                                </a:rPr>
                                <m:t>𝑢</m:t>
                              </m:r>
                            </m:e>
                            <m:sub>
                              <m:r>
                                <a:rPr lang="en-US" sz="2800" b="0" i="1" smtClean="0">
                                  <a:latin typeface="Cambria Math" charset="0"/>
                                </a:rPr>
                                <m:t>1</m:t>
                              </m:r>
                            </m:sub>
                          </m:sSub>
                          <m:r>
                            <a:rPr lang="en-US" sz="2800" i="1">
                              <a:latin typeface="Cambria Math" charset="0"/>
                            </a:rPr>
                            <m:t>)</m:t>
                          </m:r>
                        </m:e>
                      </m:nary>
                    </m:oMath>
                  </m:oMathPara>
                </a14:m>
                <a:endParaRPr lang="en-US" sz="2400"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80485" y="2089299"/>
                <a:ext cx="6803850" cy="103810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17627" y="4173276"/>
                <a:ext cx="3183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𝑢</m:t>
                              </m:r>
                            </m:e>
                            <m:sub>
                              <m:r>
                                <a:rPr lang="en-US" sz="2000" b="0" i="1" smtClean="0">
                                  <a:latin typeface="Cambria Math" charset="0"/>
                                </a:rPr>
                                <m:t>1</m:t>
                              </m:r>
                            </m:sub>
                          </m:sSub>
                        </m:e>
                      </m:d>
                      <m:r>
                        <a:rPr lang="en-US" sz="2000" b="0" i="1" smtClean="0">
                          <a:latin typeface="Cambria Math" charset="0"/>
                        </a:rPr>
                        <m:t>=</m:t>
                      </m:r>
                      <m:r>
                        <a:rPr lang="en-US" sz="2000" b="0" i="1" smtClean="0">
                          <a:latin typeface="Cambria Math" charset="0"/>
                        </a:rPr>
                        <m:t>𝛼</m:t>
                      </m:r>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𝑢</m:t>
                              </m:r>
                            </m:e>
                            <m:sub>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d>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d>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817627" y="4173276"/>
                <a:ext cx="3183179" cy="307777"/>
              </a:xfrm>
              <a:prstGeom prst="rect">
                <a:avLst/>
              </a:prstGeom>
              <a:blipFill rotWithShape="0">
                <a:blip r:embed="rId3"/>
                <a:stretch>
                  <a:fillRect l="-13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13635" y="4517062"/>
                <a:ext cx="6646756" cy="140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d>
                      <m:r>
                        <a:rPr lang="en-US" sz="2000" b="0" i="1" smtClean="0">
                          <a:latin typeface="Cambria Math" charset="0"/>
                        </a:rPr>
                        <m:t>=</m:t>
                      </m:r>
                      <m:nary>
                        <m:naryPr>
                          <m:chr m:val="∑"/>
                          <m:supHide m:val="on"/>
                          <m:ctrlPr>
                            <a:rPr lang="en-US" sz="2000" b="0" i="1" smtClean="0">
                              <a:latin typeface="Cambria Math" charset="0"/>
                            </a:rPr>
                          </m:ctrlPr>
                        </m:naryPr>
                        <m:sub>
                          <m:sSub>
                            <m:sSubPr>
                              <m:ctrlPr>
                                <a:rPr lang="en-US" sz="2000" b="0" i="1" smtClean="0">
                                  <a:latin typeface="Cambria Math" charset="0"/>
                                </a:rPr>
                              </m:ctrlPr>
                            </m:sSubPr>
                            <m:e>
                              <m:r>
                                <a:rPr lang="en-US" sz="2000" b="0" i="1" smtClean="0">
                                  <a:latin typeface="Cambria Math" charset="0"/>
                                </a:rPr>
                                <m:t>𝑟</m:t>
                              </m:r>
                            </m:e>
                            <m:sub>
                              <m:r>
                                <a:rPr lang="en-US" sz="2000" b="0" i="1" smtClean="0">
                                  <a:latin typeface="Cambria Math" charset="0"/>
                                </a:rPr>
                                <m:t>0</m:t>
                              </m:r>
                            </m:sub>
                          </m:sSub>
                        </m:sub>
                        <m:sup/>
                        <m:e>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𝑟</m:t>
                                  </m:r>
                                </m:e>
                                <m:sub>
                                  <m:r>
                                    <a:rPr lang="en-US" sz="2000" b="0" i="1" smtClean="0">
                                      <a:latin typeface="Cambria Math" charset="0"/>
                                    </a:rPr>
                                    <m:t>0</m:t>
                                  </m:r>
                                </m:sub>
                              </m:sSub>
                            </m:e>
                          </m:d>
                          <m:r>
                            <a:rPr lang="en-US" sz="2000" b="0" i="1" smtClean="0">
                              <a:latin typeface="Cambria Math" charset="0"/>
                            </a:rPr>
                            <m:t>𝑃</m:t>
                          </m:r>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𝑟</m:t>
                              </m:r>
                            </m:e>
                            <m:sub>
                              <m:r>
                                <a:rPr lang="en-US" sz="2000" b="0" i="1" smtClean="0">
                                  <a:latin typeface="Cambria Math" charset="0"/>
                                </a:rPr>
                                <m:t>0</m:t>
                              </m:r>
                            </m:sub>
                          </m:sSub>
                          <m:r>
                            <a:rPr lang="en-US" sz="2000" b="0" i="1" smtClean="0">
                              <a:latin typeface="Cambria Math" charset="0"/>
                            </a:rPr>
                            <m:t>)</m:t>
                          </m:r>
                        </m:e>
                      </m:nary>
                    </m:oMath>
                  </m:oMathPara>
                </a14:m>
                <a:endParaRPr lang="en-US" sz="2000" b="0" i="1" dirty="0" smtClean="0">
                  <a:latin typeface="Cambria Math" charset="0"/>
                </a:endParaRPr>
              </a:p>
              <a:p>
                <a:r>
                  <a:rPr lang="en-US" sz="2000" b="0" dirty="0" smtClean="0"/>
                  <a:t>                                              </a:t>
                </a:r>
                <a14:m>
                  <m:oMath xmlns:m="http://schemas.openxmlformats.org/officeDocument/2006/math">
                    <m:r>
                      <a:rPr lang="en-US" sz="2000" b="0" i="1" smtClean="0">
                        <a:latin typeface="Cambria Math" charset="0"/>
                      </a:rPr>
                      <m:t>=&lt;0.7,0.3&gt;∗0.5+&lt;0.3,0.7&gt;∗0.5</m:t>
                    </m:r>
                  </m:oMath>
                </a14:m>
                <a:endParaRPr lang="en-US" sz="2000" b="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charset="0"/>
                        </a:rPr>
                        <m:t>=&lt;0.5,0.5&gt;</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013635" y="4517062"/>
                <a:ext cx="6646756" cy="1400768"/>
              </a:xfrm>
              <a:prstGeom prst="rect">
                <a:avLst/>
              </a:prstGeom>
              <a:blipFill rotWithShape="0">
                <a:blip r:embed="rId4"/>
                <a:stretch>
                  <a:fillRect r="-458" b="-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40953" y="6111942"/>
                <a:ext cx="527304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𝑢</m:t>
                              </m:r>
                            </m:e>
                            <m:sub>
                              <m:r>
                                <a:rPr lang="en-US" sz="2000" b="0" i="1" smtClean="0">
                                  <a:latin typeface="Cambria Math" charset="0"/>
                                </a:rPr>
                                <m:t>1</m:t>
                              </m:r>
                            </m:sub>
                          </m:sSub>
                        </m:e>
                      </m:d>
                      <m:r>
                        <a:rPr lang="en-US" sz="2000" b="0" i="1" smtClean="0">
                          <a:latin typeface="Cambria Math" charset="0"/>
                        </a:rPr>
                        <m:t>=</m:t>
                      </m:r>
                      <m:r>
                        <a:rPr lang="en-US" sz="2000" b="0" i="1" smtClean="0">
                          <a:latin typeface="Cambria Math" charset="0"/>
                        </a:rPr>
                        <m:t>𝛼</m:t>
                      </m:r>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𝑢</m:t>
                              </m:r>
                            </m:e>
                            <m:sub>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d>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𝑅</m:t>
                              </m:r>
                            </m:e>
                            <m:sub>
                              <m:r>
                                <a:rPr lang="en-US" sz="2000" b="0" i="1" smtClean="0">
                                  <a:latin typeface="Cambria Math" charset="0"/>
                                </a:rPr>
                                <m:t>1</m:t>
                              </m:r>
                            </m:sub>
                          </m:sSub>
                        </m:e>
                      </m:d>
                    </m:oMath>
                  </m:oMathPara>
                </a14:m>
                <a:endParaRPr lang="en-US" sz="2000" b="0" i="1" dirty="0" smtClean="0">
                  <a:latin typeface="Cambria Math" charset="0"/>
                </a:endParaRPr>
              </a:p>
              <a:p>
                <a:r>
                  <a:rPr lang="en-US" sz="2000" b="0" dirty="0" smtClean="0"/>
                  <a:t>                                      </a:t>
                </a:r>
                <a14:m>
                  <m:oMath xmlns:m="http://schemas.openxmlformats.org/officeDocument/2006/math">
                    <m:r>
                      <a:rPr lang="en-US" sz="2000" b="0" i="1" smtClean="0">
                        <a:latin typeface="Cambria Math" charset="0"/>
                      </a:rPr>
                      <m:t>=</m:t>
                    </m:r>
                    <m:r>
                      <a:rPr lang="en-US" sz="2000" b="0" i="1" smtClean="0">
                        <a:latin typeface="Cambria Math" charset="0"/>
                      </a:rPr>
                      <m:t>𝛼</m:t>
                    </m:r>
                    <m:r>
                      <a:rPr lang="en-US" sz="2000" b="0" i="1" smtClean="0">
                        <a:latin typeface="Cambria Math" charset="0"/>
                      </a:rPr>
                      <m:t>&lt;0.9,0.2&gt;&lt;0.5,0.5&gt;</m:t>
                    </m:r>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640953" y="6111942"/>
                <a:ext cx="5273047" cy="615553"/>
              </a:xfrm>
              <a:prstGeom prst="rect">
                <a:avLst/>
              </a:prstGeom>
              <a:blipFill rotWithShape="0">
                <a:blip r:embed="rId5"/>
                <a:stretch>
                  <a:fillRect b="-3960"/>
                </a:stretch>
              </a:blipFill>
            </p:spPr>
            <p:txBody>
              <a:bodyPr/>
              <a:lstStyle/>
              <a:p>
                <a:r>
                  <a:rPr lang="en-US">
                    <a:noFill/>
                  </a:rPr>
                  <a:t> </a:t>
                </a:r>
              </a:p>
            </p:txBody>
          </p:sp>
        </mc:Fallback>
      </mc:AlternateContent>
      <p:sp>
        <p:nvSpPr>
          <p:cNvPr id="8" name="TextBox 7"/>
          <p:cNvSpPr txBox="1"/>
          <p:nvPr/>
        </p:nvSpPr>
        <p:spPr>
          <a:xfrm>
            <a:off x="6181061" y="3969485"/>
            <a:ext cx="2856614" cy="923330"/>
          </a:xfrm>
          <a:prstGeom prst="rect">
            <a:avLst/>
          </a:prstGeom>
          <a:noFill/>
        </p:spPr>
        <p:txBody>
          <a:bodyPr wrap="square" rtlCol="0">
            <a:spAutoFit/>
          </a:bodyPr>
          <a:lstStyle/>
          <a:p>
            <a:pPr algn="ctr"/>
            <a:r>
              <a:rPr lang="en-US" dirty="0" smtClean="0">
                <a:solidFill>
                  <a:srgbClr val="FF0000"/>
                </a:solidFill>
              </a:rPr>
              <a:t>Probability of Rain or </a:t>
            </a:r>
            <a:r>
              <a:rPr lang="en-US" dirty="0" err="1" smtClean="0">
                <a:solidFill>
                  <a:srgbClr val="FF0000"/>
                </a:solidFill>
              </a:rPr>
              <a:t>noRain</a:t>
            </a:r>
            <a:r>
              <a:rPr lang="en-US" dirty="0" smtClean="0">
                <a:solidFill>
                  <a:srgbClr val="FF0000"/>
                </a:solidFill>
              </a:rPr>
              <a:t> given observation u</a:t>
            </a:r>
            <a:r>
              <a:rPr lang="en-US" baseline="-25000" dirty="0" smtClean="0">
                <a:solidFill>
                  <a:srgbClr val="FF0000"/>
                </a:solidFill>
              </a:rPr>
              <a:t>1 </a:t>
            </a:r>
            <a:r>
              <a:rPr lang="en-US" dirty="0" smtClean="0">
                <a:solidFill>
                  <a:srgbClr val="FF0000"/>
                </a:solidFill>
              </a:rPr>
              <a:t>(posterior)</a:t>
            </a:r>
            <a:endParaRPr lang="en-US" dirty="0">
              <a:solidFill>
                <a:srgbClr val="FF0000"/>
              </a:solidFill>
            </a:endParaRPr>
          </a:p>
        </p:txBody>
      </p:sp>
      <p:sp>
        <p:nvSpPr>
          <p:cNvPr id="9" name="TextBox 8"/>
          <p:cNvSpPr txBox="1"/>
          <p:nvPr/>
        </p:nvSpPr>
        <p:spPr>
          <a:xfrm>
            <a:off x="446568" y="4494025"/>
            <a:ext cx="2243470" cy="1200329"/>
          </a:xfrm>
          <a:prstGeom prst="rect">
            <a:avLst/>
          </a:prstGeom>
          <a:noFill/>
        </p:spPr>
        <p:txBody>
          <a:bodyPr wrap="square" rtlCol="0">
            <a:spAutoFit/>
          </a:bodyPr>
          <a:lstStyle/>
          <a:p>
            <a:pPr algn="ctr"/>
            <a:r>
              <a:rPr lang="en-US" dirty="0" smtClean="0">
                <a:solidFill>
                  <a:srgbClr val="FF0000"/>
                </a:solidFill>
              </a:rPr>
              <a:t>Probability of Rain or </a:t>
            </a:r>
            <a:r>
              <a:rPr lang="en-US" dirty="0" err="1" smtClean="0">
                <a:solidFill>
                  <a:srgbClr val="FF0000"/>
                </a:solidFill>
              </a:rPr>
              <a:t>noRain</a:t>
            </a:r>
            <a:r>
              <a:rPr lang="en-US" dirty="0" smtClean="0">
                <a:solidFill>
                  <a:srgbClr val="FF0000"/>
                </a:solidFill>
              </a:rPr>
              <a:t> given transition probability (prior)</a:t>
            </a:r>
            <a:endParaRPr lang="en-US" dirty="0">
              <a:solidFill>
                <a:srgbClr val="FF0000"/>
              </a:solidFill>
            </a:endParaRPr>
          </a:p>
        </p:txBody>
      </p:sp>
    </p:spTree>
    <p:extLst>
      <p:ext uri="{BB962C8B-B14F-4D97-AF65-F5344CB8AC3E}">
        <p14:creationId xmlns:p14="http://schemas.microsoft.com/office/powerpoint/2010/main" val="887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8" grpId="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55" y="365126"/>
            <a:ext cx="8867553" cy="1325563"/>
          </a:xfrm>
        </p:spPr>
        <p:txBody>
          <a:bodyPr/>
          <a:lstStyle/>
          <a:p>
            <a:r>
              <a:rPr lang="en-US" dirty="0" smtClean="0"/>
              <a:t>Filtering Example: Rainy Days Problem</a:t>
            </a:r>
            <a:endParaRPr lang="en-US" dirty="0"/>
          </a:p>
        </p:txBody>
      </p:sp>
      <p:sp>
        <p:nvSpPr>
          <p:cNvPr id="3" name="Content Placeholder 2"/>
          <p:cNvSpPr>
            <a:spLocks noGrp="1"/>
          </p:cNvSpPr>
          <p:nvPr>
            <p:ph idx="1"/>
          </p:nvPr>
        </p:nvSpPr>
        <p:spPr>
          <a:xfrm>
            <a:off x="628650" y="1644869"/>
            <a:ext cx="7886700" cy="4351338"/>
          </a:xfrm>
        </p:spPr>
        <p:txBody>
          <a:bodyPr/>
          <a:lstStyle/>
          <a:p>
            <a:r>
              <a:rPr lang="en-US" dirty="0" smtClean="0"/>
              <a:t>Now we have enough information to compute the desired quantity</a:t>
            </a:r>
          </a:p>
          <a:p>
            <a:endParaRPr lang="en-US" dirty="0"/>
          </a:p>
          <a:p>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733648" y="2440174"/>
                <a:ext cx="6803850" cy="1038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e>
                          <m:sSub>
                            <m:sSubPr>
                              <m:ctrlPr>
                                <a:rPr lang="en-US" sz="2800" i="1">
                                  <a:latin typeface="Cambria Math" charset="0"/>
                                </a:rPr>
                              </m:ctrlPr>
                            </m:sSubPr>
                            <m:e>
                              <m:r>
                                <a:rPr lang="en-US" sz="2800" i="1">
                                  <a:latin typeface="Cambria Math" charset="0"/>
                                </a:rPr>
                                <m:t>𝑢</m:t>
                              </m:r>
                            </m:e>
                            <m:sub>
                              <m:r>
                                <a:rPr lang="en-US" sz="2800" i="1">
                                  <a:latin typeface="Cambria Math" charset="0"/>
                                </a:rPr>
                                <m:t>1:2</m:t>
                              </m:r>
                            </m:sub>
                          </m:sSub>
                        </m:e>
                      </m:d>
                      <m:r>
                        <a:rPr lang="en-US" sz="2400" b="0" i="1" smtClean="0">
                          <a:latin typeface="Cambria Math" charset="0"/>
                        </a:rPr>
                        <m:t>=</m:t>
                      </m:r>
                      <m:r>
                        <a:rPr lang="en-US" sz="2400" b="0" i="1" smtClean="0">
                          <a:latin typeface="Cambria Math" charset="0"/>
                        </a:rPr>
                        <m:t>𝛼</m:t>
                      </m:r>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𝑢</m:t>
                              </m:r>
                            </m:e>
                            <m:sub>
                              <m:r>
                                <a:rPr lang="en-US" sz="2400" b="0" i="1" smtClean="0">
                                  <a:latin typeface="Cambria Math" charset="0"/>
                                </a:rPr>
                                <m:t>2</m:t>
                              </m:r>
                            </m:sub>
                          </m:sSub>
                        </m:e>
                        <m:e>
                          <m:sSub>
                            <m:sSubPr>
                              <m:ctrlPr>
                                <a:rPr lang="en-US" sz="2400" b="0" i="1" smtClean="0">
                                  <a:latin typeface="Cambria Math" charset="0"/>
                                </a:rPr>
                              </m:ctrlPr>
                            </m:sSubPr>
                            <m:e>
                              <m:r>
                                <a:rPr lang="en-US" sz="2400" b="0" i="1" smtClean="0">
                                  <a:latin typeface="Cambria Math" charset="0"/>
                                </a:rPr>
                                <m:t>𝑅</m:t>
                              </m:r>
                            </m:e>
                            <m:sub>
                              <m:r>
                                <a:rPr lang="en-US" sz="2400" b="0" i="1" smtClean="0">
                                  <a:latin typeface="Cambria Math" charset="0"/>
                                </a:rPr>
                                <m:t>2</m:t>
                              </m:r>
                            </m:sub>
                          </m:sSub>
                        </m:e>
                      </m:d>
                      <m:nary>
                        <m:naryPr>
                          <m:chr m:val="∑"/>
                          <m:supHide m:val="on"/>
                          <m:ctrlPr>
                            <a:rPr lang="en-US" sz="2800" i="1">
                              <a:latin typeface="Cambria Math" charset="0"/>
                            </a:rPr>
                          </m:ctrlPr>
                        </m:naryPr>
                        <m:sub>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sub>
                        <m:sup/>
                        <m:e>
                          <m:r>
                            <a:rPr lang="en-US" sz="2800" i="1">
                              <a:latin typeface="Cambria Math" charset="0"/>
                            </a:rPr>
                            <m:t>𝑃</m:t>
                          </m:r>
                          <m:d>
                            <m:dPr>
                              <m:ctrlPr>
                                <a:rPr lang="en-US" sz="2800" i="1">
                                  <a:latin typeface="Cambria Math" charset="0"/>
                                </a:rPr>
                              </m:ctrlPr>
                            </m:dPr>
                            <m:e>
                              <m:sSub>
                                <m:sSubPr>
                                  <m:ctrlPr>
                                    <a:rPr lang="en-US" sz="2800" b="0" i="1" smtClean="0">
                                      <a:latin typeface="Cambria Math" charset="0"/>
                                    </a:rPr>
                                  </m:ctrlPr>
                                </m:sSubPr>
                                <m:e>
                                  <m:r>
                                    <a:rPr lang="en-US" sz="2800" b="0" i="1" smtClean="0">
                                      <a:latin typeface="Cambria Math" charset="0"/>
                                    </a:rPr>
                                    <m:t>𝑅</m:t>
                                  </m:r>
                                </m:e>
                                <m:sub>
                                  <m:r>
                                    <a:rPr lang="en-US" sz="2800" b="0" i="1" smtClean="0">
                                      <a:latin typeface="Cambria Math" charset="0"/>
                                    </a:rPr>
                                    <m:t>2</m:t>
                                  </m:r>
                                </m:sub>
                              </m:sSub>
                            </m:e>
                            <m:e>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e>
                          </m:d>
                          <m:r>
                            <a:rPr lang="en-US" sz="2800" i="1">
                              <a:latin typeface="Cambria Math" charset="0"/>
                            </a:rPr>
                            <m:t>𝑃</m:t>
                          </m:r>
                          <m:r>
                            <a:rPr lang="en-US" sz="2800" i="1">
                              <a:latin typeface="Cambria Math" charset="0"/>
                            </a:rPr>
                            <m:t>(</m:t>
                          </m:r>
                          <m:sSub>
                            <m:sSubPr>
                              <m:ctrlPr>
                                <a:rPr lang="en-US" sz="2800" b="0" i="1" smtClean="0">
                                  <a:latin typeface="Cambria Math" charset="0"/>
                                </a:rPr>
                              </m:ctrlPr>
                            </m:sSubPr>
                            <m:e>
                              <m:r>
                                <a:rPr lang="en-US" sz="2800" b="0" i="1" smtClean="0">
                                  <a:latin typeface="Cambria Math" charset="0"/>
                                </a:rPr>
                                <m:t>𝑟</m:t>
                              </m:r>
                            </m:e>
                            <m:sub>
                              <m:r>
                                <a:rPr lang="en-US" sz="2800" b="0" i="1" smtClean="0">
                                  <a:latin typeface="Cambria Math" charset="0"/>
                                </a:rPr>
                                <m:t>1</m:t>
                              </m:r>
                            </m:sub>
                          </m:sSub>
                          <m:r>
                            <a:rPr lang="en-US" sz="2800" i="1">
                              <a:latin typeface="Cambria Math" charset="0"/>
                            </a:rPr>
                            <m:t>|</m:t>
                          </m:r>
                          <m:sSub>
                            <m:sSubPr>
                              <m:ctrlPr>
                                <a:rPr lang="en-US" sz="2800" b="0" i="1" smtClean="0">
                                  <a:latin typeface="Cambria Math" charset="0"/>
                                </a:rPr>
                              </m:ctrlPr>
                            </m:sSubPr>
                            <m:e>
                              <m:r>
                                <a:rPr lang="en-US" sz="2800" i="1" smtClean="0">
                                  <a:latin typeface="Cambria Math" charset="0"/>
                                </a:rPr>
                                <m:t>𝑢</m:t>
                              </m:r>
                            </m:e>
                            <m:sub>
                              <m:r>
                                <a:rPr lang="en-US" sz="2800" b="0" i="1" smtClean="0">
                                  <a:latin typeface="Cambria Math" charset="0"/>
                                </a:rPr>
                                <m:t>1</m:t>
                              </m:r>
                            </m:sub>
                          </m:sSub>
                          <m:r>
                            <a:rPr lang="en-US" sz="2800" i="1">
                              <a:latin typeface="Cambria Math" charset="0"/>
                            </a:rPr>
                            <m:t>)</m:t>
                          </m:r>
                        </m:e>
                      </m:nary>
                    </m:oMath>
                  </m:oMathPara>
                </a14:m>
                <a:endParaRPr lang="en-US" sz="2400"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33648" y="2440174"/>
                <a:ext cx="6803850" cy="1038105"/>
              </a:xfrm>
              <a:prstGeom prst="rect">
                <a:avLst/>
              </a:prstGeom>
              <a:blipFill rotWithShape="0">
                <a:blip r:embed="rId2"/>
                <a:stretch>
                  <a:fillRect/>
                </a:stretch>
              </a:blipFill>
            </p:spPr>
            <p:txBody>
              <a:bodyPr/>
              <a:lstStyle/>
              <a:p>
                <a:r>
                  <a:rPr lang="en-US">
                    <a:noFill/>
                  </a:rPr>
                  <a:t> </a:t>
                </a:r>
              </a:p>
            </p:txBody>
          </p:sp>
        </mc:Fallback>
      </mc:AlternateContent>
      <p:sp>
        <p:nvSpPr>
          <p:cNvPr id="10" name="TextBox 9"/>
          <p:cNvSpPr txBox="1"/>
          <p:nvPr/>
        </p:nvSpPr>
        <p:spPr>
          <a:xfrm>
            <a:off x="5816009" y="3338624"/>
            <a:ext cx="1935126" cy="646331"/>
          </a:xfrm>
          <a:prstGeom prst="rect">
            <a:avLst/>
          </a:prstGeom>
          <a:noFill/>
        </p:spPr>
        <p:txBody>
          <a:bodyPr wrap="square" rtlCol="0">
            <a:spAutoFit/>
          </a:bodyPr>
          <a:lstStyle/>
          <a:p>
            <a:pPr algn="ctr"/>
            <a:r>
              <a:rPr lang="en-US" dirty="0" smtClean="0">
                <a:solidFill>
                  <a:srgbClr val="FF0000"/>
                </a:solidFill>
              </a:rPr>
              <a:t>Computed on last slide</a:t>
            </a:r>
            <a:endParaRPr lang="en-US" dirty="0">
              <a:solidFill>
                <a:srgbClr val="FF0000"/>
              </a:solidFill>
            </a:endParaRPr>
          </a:p>
        </p:txBody>
      </p:sp>
      <p:cxnSp>
        <p:nvCxnSpPr>
          <p:cNvPr id="12" name="Straight Arrow Connector 11"/>
          <p:cNvCxnSpPr>
            <a:stCxn id="10" idx="0"/>
          </p:cNvCxnSpPr>
          <p:nvPr/>
        </p:nvCxnSpPr>
        <p:spPr>
          <a:xfrm flipV="1">
            <a:off x="6783572" y="3136605"/>
            <a:ext cx="0" cy="2020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01116" y="1959931"/>
            <a:ext cx="1935126" cy="646331"/>
          </a:xfrm>
          <a:prstGeom prst="rect">
            <a:avLst/>
          </a:prstGeom>
          <a:noFill/>
        </p:spPr>
        <p:txBody>
          <a:bodyPr wrap="square" rtlCol="0">
            <a:spAutoFit/>
          </a:bodyPr>
          <a:lstStyle/>
          <a:p>
            <a:pPr algn="ctr"/>
            <a:r>
              <a:rPr lang="en-US" dirty="0" smtClean="0">
                <a:solidFill>
                  <a:srgbClr val="FF0000"/>
                </a:solidFill>
              </a:rPr>
              <a:t>Transition probability</a:t>
            </a:r>
            <a:endParaRPr lang="en-US" dirty="0">
              <a:solidFill>
                <a:srgbClr val="FF0000"/>
              </a:solidFill>
            </a:endParaRPr>
          </a:p>
        </p:txBody>
      </p:sp>
      <p:sp>
        <p:nvSpPr>
          <p:cNvPr id="16" name="Right Brace 15"/>
          <p:cNvSpPr/>
          <p:nvPr/>
        </p:nvSpPr>
        <p:spPr>
          <a:xfrm rot="16200000">
            <a:off x="5390708" y="2291314"/>
            <a:ext cx="164804" cy="685800"/>
          </a:xfrm>
          <a:prstGeom prst="rightBrace">
            <a:avLst>
              <a:gd name="adj1" fmla="val 14784"/>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2491562" y="3257107"/>
            <a:ext cx="1935126" cy="646331"/>
          </a:xfrm>
          <a:prstGeom prst="rect">
            <a:avLst/>
          </a:prstGeom>
          <a:noFill/>
        </p:spPr>
        <p:txBody>
          <a:bodyPr wrap="square" rtlCol="0">
            <a:spAutoFit/>
          </a:bodyPr>
          <a:lstStyle/>
          <a:p>
            <a:pPr algn="ctr"/>
            <a:r>
              <a:rPr lang="en-US" dirty="0" smtClean="0">
                <a:solidFill>
                  <a:srgbClr val="FF0000"/>
                </a:solidFill>
              </a:rPr>
              <a:t>Incorporate evidence </a:t>
            </a:r>
            <a:endParaRPr lang="en-US" dirty="0">
              <a:solidFill>
                <a:srgbClr val="FF0000"/>
              </a:solidFill>
            </a:endParaRPr>
          </a:p>
        </p:txBody>
      </p:sp>
      <p:sp>
        <p:nvSpPr>
          <p:cNvPr id="18" name="Right Brace 17"/>
          <p:cNvSpPr/>
          <p:nvPr/>
        </p:nvSpPr>
        <p:spPr>
          <a:xfrm rot="5400000">
            <a:off x="3306727" y="2783961"/>
            <a:ext cx="295936" cy="831111"/>
          </a:xfrm>
          <a:prstGeom prst="rightBrace">
            <a:avLst>
              <a:gd name="adj1" fmla="val 14784"/>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08075" y="4375297"/>
                <a:ext cx="7121180"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=&lt;</m:t>
                    </m:r>
                    <m:r>
                      <a:rPr lang="en-US" b="0" i="1" smtClean="0">
                        <a:latin typeface="Cambria Math" charset="0"/>
                      </a:rPr>
                      <m:t>𝛼</m:t>
                    </m:r>
                    <m:r>
                      <a:rPr lang="en-US" b="0" i="1" smtClean="0">
                        <a:latin typeface="Cambria Math" charset="0"/>
                      </a:rPr>
                      <m:t> [0.9∗</m:t>
                    </m:r>
                    <m:d>
                      <m:dPr>
                        <m:ctrlPr>
                          <a:rPr lang="en-US" b="0" i="1" smtClean="0">
                            <a:latin typeface="Cambria Math" charset="0"/>
                          </a:rPr>
                        </m:ctrlPr>
                      </m:dPr>
                      <m:e>
                        <m:r>
                          <a:rPr lang="en-US" b="0" i="1" smtClean="0">
                            <a:latin typeface="Cambria Math" charset="0"/>
                          </a:rPr>
                          <m:t>0.7∗0.818+0.3∗0.182</m:t>
                        </m:r>
                      </m:e>
                    </m:d>
                    <m:r>
                      <a:rPr lang="en-US" b="0" i="1" smtClean="0">
                        <a:latin typeface="Cambria Math" charset="0"/>
                      </a:rPr>
                      <m:t>,</m:t>
                    </m:r>
                    <m:r>
                      <a:rPr lang="en-US" i="1">
                        <a:latin typeface="Cambria Math" charset="0"/>
                      </a:rPr>
                      <m:t>0.</m:t>
                    </m:r>
                    <m:r>
                      <a:rPr lang="en-US" b="0" i="1" smtClean="0">
                        <a:latin typeface="Cambria Math" charset="0"/>
                      </a:rPr>
                      <m:t>2</m:t>
                    </m:r>
                    <m:r>
                      <a:rPr lang="en-US" i="1">
                        <a:latin typeface="Cambria Math" charset="0"/>
                      </a:rPr>
                      <m:t>∗</m:t>
                    </m:r>
                    <m:d>
                      <m:dPr>
                        <m:ctrlPr>
                          <a:rPr lang="en-US" i="1">
                            <a:latin typeface="Cambria Math" charset="0"/>
                          </a:rPr>
                        </m:ctrlPr>
                      </m:dPr>
                      <m:e>
                        <m:r>
                          <a:rPr lang="en-US" i="1">
                            <a:latin typeface="Cambria Math" charset="0"/>
                          </a:rPr>
                          <m:t>0.</m:t>
                        </m:r>
                        <m:r>
                          <a:rPr lang="en-US" b="0" i="1" smtClean="0">
                            <a:latin typeface="Cambria Math" charset="0"/>
                          </a:rPr>
                          <m:t>3</m:t>
                        </m:r>
                        <m:r>
                          <a:rPr lang="en-US" i="1">
                            <a:latin typeface="Cambria Math" charset="0"/>
                          </a:rPr>
                          <m:t>∗0.818+0.</m:t>
                        </m:r>
                        <m:r>
                          <a:rPr lang="en-US" b="0" i="1" smtClean="0">
                            <a:latin typeface="Cambria Math" charset="0"/>
                          </a:rPr>
                          <m:t>7</m:t>
                        </m:r>
                        <m:r>
                          <a:rPr lang="en-US" i="1">
                            <a:latin typeface="Cambria Math" charset="0"/>
                          </a:rPr>
                          <m:t>∗0.182</m:t>
                        </m:r>
                      </m:e>
                    </m:d>
                  </m:oMath>
                </a14:m>
                <a:r>
                  <a:rPr lang="en-US" dirty="0" smtClean="0"/>
                  <a:t>&gt;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808075" y="4375297"/>
                <a:ext cx="7121180" cy="276999"/>
              </a:xfrm>
              <a:prstGeom prst="rect">
                <a:avLst/>
              </a:prstGeom>
              <a:blipFill rotWithShape="0">
                <a:blip r:embed="rId3"/>
                <a:stretch>
                  <a:fillRect l="-771" t="-146667" r="-1884" b="-180000"/>
                </a:stretch>
              </a:blipFill>
            </p:spPr>
            <p:txBody>
              <a:bodyPr/>
              <a:lstStyle/>
              <a:p>
                <a:r>
                  <a:rPr lang="en-US">
                    <a:noFill/>
                  </a:rPr>
                  <a:t> </a:t>
                </a:r>
              </a:p>
            </p:txBody>
          </p:sp>
        </mc:Fallback>
      </mc:AlternateContent>
      <p:sp>
        <p:nvSpPr>
          <p:cNvPr id="20" name="TextBox 19"/>
          <p:cNvSpPr txBox="1"/>
          <p:nvPr/>
        </p:nvSpPr>
        <p:spPr>
          <a:xfrm>
            <a:off x="1637414" y="5071730"/>
            <a:ext cx="2913321" cy="369332"/>
          </a:xfrm>
          <a:prstGeom prst="rect">
            <a:avLst/>
          </a:prstGeom>
          <a:noFill/>
        </p:spPr>
        <p:txBody>
          <a:bodyPr wrap="square" rtlCol="0">
            <a:spAutoFit/>
          </a:bodyPr>
          <a:lstStyle/>
          <a:p>
            <a:pPr algn="ctr"/>
            <a:r>
              <a:rPr lang="en-US" dirty="0" smtClean="0">
                <a:solidFill>
                  <a:srgbClr val="FF0000"/>
                </a:solidFill>
              </a:rPr>
              <a:t>Rain</a:t>
            </a:r>
            <a:endParaRPr lang="en-US" dirty="0">
              <a:solidFill>
                <a:srgbClr val="FF0000"/>
              </a:solidFill>
            </a:endParaRPr>
          </a:p>
        </p:txBody>
      </p:sp>
      <p:sp>
        <p:nvSpPr>
          <p:cNvPr id="21" name="TextBox 20"/>
          <p:cNvSpPr txBox="1"/>
          <p:nvPr/>
        </p:nvSpPr>
        <p:spPr>
          <a:xfrm>
            <a:off x="4894521" y="5032744"/>
            <a:ext cx="2913321" cy="369332"/>
          </a:xfrm>
          <a:prstGeom prst="rect">
            <a:avLst/>
          </a:prstGeom>
          <a:noFill/>
        </p:spPr>
        <p:txBody>
          <a:bodyPr wrap="square" rtlCol="0">
            <a:spAutoFit/>
          </a:bodyPr>
          <a:lstStyle/>
          <a:p>
            <a:pPr algn="ctr"/>
            <a:r>
              <a:rPr lang="en-US" smtClean="0">
                <a:solidFill>
                  <a:srgbClr val="FF0000"/>
                </a:solidFill>
              </a:rPr>
              <a:t>No Rain</a:t>
            </a:r>
            <a:endParaRPr lang="en-US" dirty="0">
              <a:solidFill>
                <a:srgbClr val="FF0000"/>
              </a:solidFill>
            </a:endParaRPr>
          </a:p>
        </p:txBody>
      </p:sp>
      <p:sp>
        <p:nvSpPr>
          <p:cNvPr id="22" name="Right Brace 21"/>
          <p:cNvSpPr/>
          <p:nvPr/>
        </p:nvSpPr>
        <p:spPr>
          <a:xfrm rot="5400000">
            <a:off x="2902687" y="3359888"/>
            <a:ext cx="356191" cy="30462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p:cNvSpPr/>
          <p:nvPr/>
        </p:nvSpPr>
        <p:spPr>
          <a:xfrm rot="5400000">
            <a:off x="6085366" y="3363432"/>
            <a:ext cx="356191" cy="30462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2626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5" grpId="0"/>
      <p:bldP spid="16" grpId="0" animBg="1"/>
      <p:bldP spid="17" grpId="0"/>
      <p:bldP spid="18" grpId="0" animBg="1"/>
      <p:bldP spid="19" grpId="0"/>
      <p:bldP spid="20" grpId="0"/>
      <p:bldP spid="21" grpId="0"/>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sp>
        <p:nvSpPr>
          <p:cNvPr id="3" name="Content Placeholder 2"/>
          <p:cNvSpPr>
            <a:spLocks noGrp="1"/>
          </p:cNvSpPr>
          <p:nvPr>
            <p:ph idx="1"/>
          </p:nvPr>
        </p:nvSpPr>
        <p:spPr>
          <a:xfrm>
            <a:off x="308344" y="1825625"/>
            <a:ext cx="8718698" cy="4351338"/>
          </a:xfrm>
        </p:spPr>
        <p:txBody>
          <a:bodyPr/>
          <a:lstStyle/>
          <a:p>
            <a:r>
              <a:rPr lang="en-US" dirty="0" smtClean="0"/>
              <a:t>Filtering without having evidence at the current </a:t>
            </a:r>
            <a:r>
              <a:rPr lang="en-US" dirty="0" err="1" smtClean="0"/>
              <a:t>timestep</a:t>
            </a:r>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329609" y="2553555"/>
            <a:ext cx="8335926" cy="1491411"/>
          </a:xfrm>
          <a:prstGeom prst="rect">
            <a:avLst/>
          </a:prstGeom>
        </p:spPr>
      </p:pic>
      <p:sp>
        <p:nvSpPr>
          <p:cNvPr id="7" name="Oval 6"/>
          <p:cNvSpPr/>
          <p:nvPr/>
        </p:nvSpPr>
        <p:spPr>
          <a:xfrm>
            <a:off x="4348715" y="2530536"/>
            <a:ext cx="808074" cy="669851"/>
          </a:xfrm>
          <a:prstGeom prst="ellipse">
            <a:avLst/>
          </a:prstGeom>
          <a:no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52259" y="2534080"/>
            <a:ext cx="808074" cy="669851"/>
          </a:xfrm>
          <a:prstGeom prst="ellipse">
            <a:avLst/>
          </a:prstGeom>
          <a:solidFill>
            <a:schemeClr val="bg1"/>
          </a:solid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a:t>
            </a:r>
            <a:endParaRPr lang="en-US" dirty="0">
              <a:solidFill>
                <a:schemeClr val="tx1"/>
              </a:solidFill>
            </a:endParaRPr>
          </a:p>
        </p:txBody>
      </p:sp>
      <p:sp>
        <p:nvSpPr>
          <p:cNvPr id="9" name="Rectangle 8"/>
          <p:cNvSpPr/>
          <p:nvPr/>
        </p:nvSpPr>
        <p:spPr>
          <a:xfrm>
            <a:off x="2200940" y="3381143"/>
            <a:ext cx="1275907" cy="595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73970" y="2548257"/>
            <a:ext cx="808074" cy="669851"/>
          </a:xfrm>
          <a:prstGeom prst="ellipse">
            <a:avLst/>
          </a:prstGeom>
          <a:solidFill>
            <a:schemeClr val="bg1"/>
          </a:solid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a:t>
            </a:r>
            <a:endParaRPr lang="en-US" dirty="0">
              <a:solidFill>
                <a:schemeClr val="tx1"/>
              </a:solidFill>
            </a:endParaRPr>
          </a:p>
        </p:txBody>
      </p:sp>
      <p:sp>
        <p:nvSpPr>
          <p:cNvPr id="11" name="Oval 10"/>
          <p:cNvSpPr/>
          <p:nvPr/>
        </p:nvSpPr>
        <p:spPr>
          <a:xfrm>
            <a:off x="6181059" y="2555345"/>
            <a:ext cx="808074" cy="669851"/>
          </a:xfrm>
          <a:prstGeom prst="ellipse">
            <a:avLst/>
          </a:prstGeom>
          <a:no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255182" y="4162647"/>
                <a:ext cx="6397136"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𝑋</m:t>
                              </m:r>
                            </m:e>
                            <m:sub>
                              <m:r>
                                <a:rPr lang="en-US" sz="2000" b="0" i="1" smtClean="0">
                                  <a:latin typeface="Cambria Math" charset="0"/>
                                </a:rPr>
                                <m:t>𝑡</m:t>
                              </m:r>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𝑒</m:t>
                              </m:r>
                            </m:e>
                            <m:sub>
                              <m:r>
                                <a:rPr lang="en-US" sz="2000" b="0" i="1" smtClean="0">
                                  <a:latin typeface="Cambria Math" charset="0"/>
                                </a:rPr>
                                <m:t>1:</m:t>
                              </m:r>
                              <m:r>
                                <a:rPr lang="en-US" sz="2000" b="0" i="1" smtClean="0">
                                  <a:latin typeface="Cambria Math" charset="0"/>
                                </a:rPr>
                                <m:t>𝑡</m:t>
                              </m:r>
                              <m:r>
                                <a:rPr lang="en-US" sz="2000" b="0" i="1" smtClean="0">
                                  <a:latin typeface="Cambria Math" charset="0"/>
                                </a:rPr>
                                <m:t>+1</m:t>
                              </m:r>
                            </m:sub>
                          </m:sSub>
                        </m:e>
                      </m:d>
                      <m:r>
                        <a:rPr lang="en-US" sz="2000" i="1" dirty="0" smtClean="0">
                          <a:latin typeface="Cambria Math" charset="0"/>
                        </a:rPr>
                        <m:t>=</m:t>
                      </m:r>
                      <m:r>
                        <a:rPr lang="en-US" sz="2000" i="1" dirty="0" smtClean="0">
                          <a:latin typeface="Cambria Math" charset="0"/>
                        </a:rPr>
                        <m:t>𝛼</m:t>
                      </m:r>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𝑒</m:t>
                              </m:r>
                            </m:e>
                            <m:sub>
                              <m:r>
                                <a:rPr lang="en-US" sz="2000" i="1">
                                  <a:latin typeface="Cambria Math" charset="0"/>
                                </a:rPr>
                                <m:t>𝑡</m:t>
                              </m:r>
                              <m:r>
                                <a:rPr lang="en-US" sz="2000" i="1">
                                  <a:latin typeface="Cambria Math" charset="0"/>
                                </a:rPr>
                                <m:t>+1</m:t>
                              </m:r>
                            </m:sub>
                          </m:sSub>
                        </m:e>
                        <m:e>
                          <m:sSub>
                            <m:sSubPr>
                              <m:ctrlPr>
                                <a:rPr lang="en-US" sz="2000" i="1">
                                  <a:latin typeface="Cambria Math" charset="0"/>
                                </a:rPr>
                              </m:ctrlPr>
                            </m:sSubPr>
                            <m:e>
                              <m:r>
                                <a:rPr lang="en-US" sz="2000" i="1">
                                  <a:latin typeface="Cambria Math" charset="0"/>
                                </a:rPr>
                                <m:t>𝑋</m:t>
                              </m:r>
                            </m:e>
                            <m:sub>
                              <m:r>
                                <a:rPr lang="en-US" sz="2000" i="1">
                                  <a:latin typeface="Cambria Math" charset="0"/>
                                </a:rPr>
                                <m:t>𝑡</m:t>
                              </m:r>
                              <m:r>
                                <a:rPr lang="en-US" sz="2000" i="1">
                                  <a:latin typeface="Cambria Math" charset="0"/>
                                </a:rPr>
                                <m:t>+1</m:t>
                              </m:r>
                            </m:sub>
                          </m:sSub>
                        </m:e>
                      </m:d>
                      <m:nary>
                        <m:naryPr>
                          <m:chr m:val="∑"/>
                          <m:supHide m:val="on"/>
                          <m:ctrlPr>
                            <a:rPr lang="en-US" sz="2000" i="1">
                              <a:latin typeface="Cambria Math" charset="0"/>
                            </a:rPr>
                          </m:ctrlPr>
                        </m:naryPr>
                        <m:sub>
                          <m:sSub>
                            <m:sSubPr>
                              <m:ctrlPr>
                                <a:rPr lang="en-US" sz="2000" i="1">
                                  <a:latin typeface="Cambria Math" charset="0"/>
                                </a:rPr>
                              </m:ctrlPr>
                            </m:sSubPr>
                            <m:e>
                              <m:r>
                                <a:rPr lang="en-US" sz="2000" i="1">
                                  <a:latin typeface="Cambria Math" charset="0"/>
                                </a:rPr>
                                <m:t>𝑥</m:t>
                              </m:r>
                            </m:e>
                            <m:sub>
                              <m:r>
                                <a:rPr lang="en-US" sz="2000" i="1">
                                  <a:latin typeface="Cambria Math" charset="0"/>
                                </a:rPr>
                                <m:t>𝑡</m:t>
                              </m:r>
                            </m:sub>
                          </m:sSub>
                        </m:sub>
                        <m:sup/>
                        <m:e>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𝑋</m:t>
                                  </m:r>
                                </m:e>
                                <m:sub>
                                  <m:r>
                                    <a:rPr lang="en-US" sz="2000" i="1">
                                      <a:latin typeface="Cambria Math" charset="0"/>
                                    </a:rPr>
                                    <m:t>𝑡</m:t>
                                  </m:r>
                                  <m:r>
                                    <a:rPr lang="en-US" sz="2000" i="1">
                                      <a:latin typeface="Cambria Math" charset="0"/>
                                    </a:rPr>
                                    <m:t>+1</m:t>
                                  </m:r>
                                </m:sub>
                              </m:sSub>
                            </m:e>
                            <m:e>
                              <m:sSub>
                                <m:sSubPr>
                                  <m:ctrlPr>
                                    <a:rPr lang="en-US" sz="2000" i="1">
                                      <a:latin typeface="Cambria Math" charset="0"/>
                                    </a:rPr>
                                  </m:ctrlPr>
                                </m:sSubPr>
                                <m:e>
                                  <m:r>
                                    <a:rPr lang="en-US" sz="2000" i="1">
                                      <a:latin typeface="Cambria Math" charset="0"/>
                                    </a:rPr>
                                    <m:t>𝑥</m:t>
                                  </m:r>
                                </m:e>
                                <m:sub>
                                  <m:r>
                                    <a:rPr lang="en-US" sz="2000" i="1">
                                      <a:latin typeface="Cambria Math" charset="0"/>
                                    </a:rPr>
                                    <m:t>𝑡</m:t>
                                  </m:r>
                                </m:sub>
                              </m:sSub>
                            </m:e>
                          </m:d>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𝑥</m:t>
                              </m:r>
                            </m:e>
                            <m:sub>
                              <m:r>
                                <a:rPr lang="en-US" sz="2000" i="1">
                                  <a:latin typeface="Cambria Math" charset="0"/>
                                </a:rPr>
                                <m:t>𝑡</m:t>
                              </m:r>
                            </m:sub>
                          </m:sSub>
                          <m:r>
                            <a:rPr lang="en-US" sz="2000" i="1">
                              <a:latin typeface="Cambria Math" charset="0"/>
                            </a:rPr>
                            <m:t>|</m:t>
                          </m:r>
                          <m:sSub>
                            <m:sSubPr>
                              <m:ctrlPr>
                                <a:rPr lang="en-US" sz="2000" i="1">
                                  <a:latin typeface="Cambria Math" charset="0"/>
                                </a:rPr>
                              </m:ctrlPr>
                            </m:sSubPr>
                            <m:e>
                              <m:r>
                                <a:rPr lang="en-US" sz="2000" i="1">
                                  <a:latin typeface="Cambria Math" charset="0"/>
                                </a:rPr>
                                <m:t>𝑒</m:t>
                              </m:r>
                            </m:e>
                            <m:sub>
                              <m:r>
                                <a:rPr lang="en-US" sz="2000" i="1">
                                  <a:latin typeface="Cambria Math" charset="0"/>
                                </a:rPr>
                                <m:t>1:</m:t>
                              </m:r>
                              <m:r>
                                <a:rPr lang="en-US" sz="2000" i="1">
                                  <a:latin typeface="Cambria Math" charset="0"/>
                                </a:rPr>
                                <m:t>𝑡</m:t>
                              </m:r>
                            </m:sub>
                          </m:sSub>
                          <m:r>
                            <a:rPr lang="en-US" sz="2000" i="1">
                              <a:latin typeface="Cambria Math" charset="0"/>
                            </a:rPr>
                            <m:t>)</m:t>
                          </m:r>
                        </m:e>
                      </m:nary>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55182" y="4162647"/>
                <a:ext cx="6397136" cy="7850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3791" y="5399568"/>
                <a:ext cx="5433154" cy="786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𝑋</m:t>
                              </m:r>
                            </m:e>
                            <m:sub>
                              <m:r>
                                <a:rPr lang="en-US" sz="2000" b="0" i="1" smtClean="0">
                                  <a:latin typeface="Cambria Math" charset="0"/>
                                </a:rPr>
                                <m:t>𝑡</m:t>
                              </m:r>
                              <m:r>
                                <a:rPr lang="en-US" sz="2000" b="0" i="1" smtClean="0">
                                  <a:latin typeface="Cambria Math" charset="0"/>
                                </a:rPr>
                                <m:t>+</m:t>
                              </m:r>
                              <m:r>
                                <a:rPr lang="en-US" sz="2000" b="0" i="1" smtClean="0">
                                  <a:latin typeface="Cambria Math" charset="0"/>
                                </a:rPr>
                                <m:t>𝑘</m:t>
                              </m:r>
                              <m:r>
                                <a:rPr lang="en-US" sz="2000" b="0" i="1" smtClean="0">
                                  <a:latin typeface="Cambria Math" charset="0"/>
                                </a:rPr>
                                <m:t>+1</m:t>
                              </m:r>
                            </m:sub>
                          </m:sSub>
                        </m:e>
                        <m:e>
                          <m:sSub>
                            <m:sSubPr>
                              <m:ctrlPr>
                                <a:rPr lang="en-US" sz="2000" b="0" i="1" smtClean="0">
                                  <a:latin typeface="Cambria Math" charset="0"/>
                                </a:rPr>
                              </m:ctrlPr>
                            </m:sSubPr>
                            <m:e>
                              <m:r>
                                <a:rPr lang="en-US" sz="2000" b="0" i="1" smtClean="0">
                                  <a:latin typeface="Cambria Math" charset="0"/>
                                </a:rPr>
                                <m:t>𝑒</m:t>
                              </m:r>
                            </m:e>
                            <m:sub>
                              <m:r>
                                <a:rPr lang="en-US" sz="2000" b="0" i="1" smtClean="0">
                                  <a:latin typeface="Cambria Math" charset="0"/>
                                </a:rPr>
                                <m:t>1:</m:t>
                              </m:r>
                              <m:r>
                                <a:rPr lang="en-US" sz="2000" b="0" i="1" smtClean="0">
                                  <a:latin typeface="Cambria Math" charset="0"/>
                                </a:rPr>
                                <m:t>𝑡</m:t>
                              </m:r>
                            </m:sub>
                          </m:sSub>
                        </m:e>
                      </m:d>
                      <m:r>
                        <a:rPr lang="en-US" sz="2000" i="1" dirty="0" smtClean="0">
                          <a:latin typeface="Cambria Math" charset="0"/>
                        </a:rPr>
                        <m:t>=</m:t>
                      </m:r>
                      <m:nary>
                        <m:naryPr>
                          <m:chr m:val="∑"/>
                          <m:supHide m:val="on"/>
                          <m:ctrlPr>
                            <a:rPr lang="en-US" sz="2000" i="1">
                              <a:latin typeface="Cambria Math" charset="0"/>
                            </a:rPr>
                          </m:ctrlPr>
                        </m:naryPr>
                        <m:sub>
                          <m:sSub>
                            <m:sSubPr>
                              <m:ctrlPr>
                                <a:rPr lang="en-US" sz="2000" i="1">
                                  <a:latin typeface="Cambria Math" charset="0"/>
                                </a:rPr>
                              </m:ctrlPr>
                            </m:sSubPr>
                            <m:e>
                              <m:r>
                                <a:rPr lang="en-US" sz="2000" i="1">
                                  <a:latin typeface="Cambria Math" charset="0"/>
                                </a:rPr>
                                <m:t>𝑥</m:t>
                              </m:r>
                            </m:e>
                            <m:sub>
                              <m:r>
                                <a:rPr lang="en-US" sz="2000" i="1">
                                  <a:latin typeface="Cambria Math" charset="0"/>
                                </a:rPr>
                                <m:t>𝑡</m:t>
                              </m:r>
                              <m:r>
                                <a:rPr lang="en-US" sz="2000" b="0" i="1" smtClean="0">
                                  <a:latin typeface="Cambria Math" charset="0"/>
                                </a:rPr>
                                <m:t>+</m:t>
                              </m:r>
                              <m:r>
                                <a:rPr lang="en-US" sz="2000" b="0" i="1" smtClean="0">
                                  <a:latin typeface="Cambria Math" charset="0"/>
                                </a:rPr>
                                <m:t>𝑘</m:t>
                              </m:r>
                            </m:sub>
                          </m:sSub>
                        </m:sub>
                        <m:sup/>
                        <m:e>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𝑋</m:t>
                                  </m:r>
                                </m:e>
                                <m:sub>
                                  <m:r>
                                    <a:rPr lang="en-US" sz="2000" i="1">
                                      <a:latin typeface="Cambria Math" charset="0"/>
                                    </a:rPr>
                                    <m:t>𝑡</m:t>
                                  </m:r>
                                  <m:r>
                                    <a:rPr lang="en-US" sz="2000" i="1">
                                      <a:latin typeface="Cambria Math" charset="0"/>
                                    </a:rPr>
                                    <m:t>+</m:t>
                                  </m:r>
                                  <m:r>
                                    <a:rPr lang="en-US" sz="2000" b="0" i="1" smtClean="0">
                                      <a:latin typeface="Cambria Math" charset="0"/>
                                    </a:rPr>
                                    <m:t>𝑘</m:t>
                                  </m:r>
                                  <m:r>
                                    <a:rPr lang="en-US" sz="2000" b="0" i="1" smtClean="0">
                                      <a:latin typeface="Cambria Math" charset="0"/>
                                    </a:rPr>
                                    <m:t>+1</m:t>
                                  </m:r>
                                </m:sub>
                              </m:sSub>
                            </m:e>
                            <m:e>
                              <m:sSub>
                                <m:sSubPr>
                                  <m:ctrlPr>
                                    <a:rPr lang="en-US" sz="2000" i="1">
                                      <a:latin typeface="Cambria Math" charset="0"/>
                                    </a:rPr>
                                  </m:ctrlPr>
                                </m:sSubPr>
                                <m:e>
                                  <m:r>
                                    <a:rPr lang="en-US" sz="2000" i="1">
                                      <a:latin typeface="Cambria Math" charset="0"/>
                                    </a:rPr>
                                    <m:t>𝑥</m:t>
                                  </m:r>
                                </m:e>
                                <m:sub>
                                  <m:r>
                                    <a:rPr lang="en-US" sz="2000" i="1">
                                      <a:latin typeface="Cambria Math" charset="0"/>
                                    </a:rPr>
                                    <m:t>𝑡</m:t>
                                  </m:r>
                                  <m:r>
                                    <a:rPr lang="en-US" sz="2000" b="0" i="1" smtClean="0">
                                      <a:latin typeface="Cambria Math" charset="0"/>
                                    </a:rPr>
                                    <m:t>+</m:t>
                                  </m:r>
                                  <m:r>
                                    <a:rPr lang="en-US" sz="2000" b="0" i="1" smtClean="0">
                                      <a:latin typeface="Cambria Math" charset="0"/>
                                    </a:rPr>
                                    <m:t>𝑘</m:t>
                                  </m:r>
                                </m:sub>
                              </m:sSub>
                            </m:e>
                          </m:d>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𝑥</m:t>
                              </m:r>
                            </m:e>
                            <m:sub>
                              <m:r>
                                <a:rPr lang="en-US" sz="2000" i="1">
                                  <a:latin typeface="Cambria Math" charset="0"/>
                                </a:rPr>
                                <m:t>𝑡</m:t>
                              </m:r>
                              <m:r>
                                <a:rPr lang="en-US" sz="2000" b="0" i="1" smtClean="0">
                                  <a:latin typeface="Cambria Math" charset="0"/>
                                </a:rPr>
                                <m:t>+</m:t>
                              </m:r>
                              <m:r>
                                <a:rPr lang="en-US" sz="2000" b="0" i="1" smtClean="0">
                                  <a:latin typeface="Cambria Math" charset="0"/>
                                </a:rPr>
                                <m:t>𝑘</m:t>
                              </m:r>
                            </m:sub>
                          </m:sSub>
                          <m:r>
                            <a:rPr lang="en-US" sz="2000" i="1">
                              <a:latin typeface="Cambria Math" charset="0"/>
                            </a:rPr>
                            <m:t>|</m:t>
                          </m:r>
                          <m:sSub>
                            <m:sSubPr>
                              <m:ctrlPr>
                                <a:rPr lang="en-US" sz="2000" i="1">
                                  <a:latin typeface="Cambria Math" charset="0"/>
                                </a:rPr>
                              </m:ctrlPr>
                            </m:sSubPr>
                            <m:e>
                              <m:r>
                                <a:rPr lang="en-US" sz="2000" i="1">
                                  <a:latin typeface="Cambria Math" charset="0"/>
                                </a:rPr>
                                <m:t>𝑒</m:t>
                              </m:r>
                            </m:e>
                            <m:sub>
                              <m:r>
                                <a:rPr lang="en-US" sz="2000" i="1">
                                  <a:latin typeface="Cambria Math" charset="0"/>
                                </a:rPr>
                                <m:t>1:</m:t>
                              </m:r>
                              <m:r>
                                <a:rPr lang="en-US" sz="2000" i="1">
                                  <a:latin typeface="Cambria Math" charset="0"/>
                                </a:rPr>
                                <m:t>𝑡</m:t>
                              </m:r>
                            </m:sub>
                          </m:sSub>
                          <m:r>
                            <a:rPr lang="en-US" sz="2000" i="1">
                              <a:latin typeface="Cambria Math" charset="0"/>
                            </a:rPr>
                            <m:t>)</m:t>
                          </m:r>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43791" y="5399568"/>
                <a:ext cx="5433154" cy="786882"/>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a:off x="7006856" y="4284921"/>
            <a:ext cx="1945758" cy="369332"/>
          </a:xfrm>
          <a:prstGeom prst="rect">
            <a:avLst/>
          </a:prstGeom>
          <a:noFill/>
        </p:spPr>
        <p:txBody>
          <a:bodyPr wrap="square" rtlCol="0">
            <a:spAutoFit/>
          </a:bodyPr>
          <a:lstStyle/>
          <a:p>
            <a:r>
              <a:rPr lang="en-US" dirty="0" smtClean="0">
                <a:solidFill>
                  <a:srgbClr val="FF0000"/>
                </a:solidFill>
              </a:rPr>
              <a:t>Filtering </a:t>
            </a:r>
            <a:endParaRPr lang="en-US" dirty="0">
              <a:solidFill>
                <a:srgbClr val="FF0000"/>
              </a:solidFill>
            </a:endParaRPr>
          </a:p>
        </p:txBody>
      </p:sp>
      <p:sp>
        <p:nvSpPr>
          <p:cNvPr id="14" name="TextBox 13"/>
          <p:cNvSpPr txBox="1"/>
          <p:nvPr/>
        </p:nvSpPr>
        <p:spPr>
          <a:xfrm>
            <a:off x="6978502" y="5564372"/>
            <a:ext cx="1945758" cy="369332"/>
          </a:xfrm>
          <a:prstGeom prst="rect">
            <a:avLst/>
          </a:prstGeom>
          <a:noFill/>
        </p:spPr>
        <p:txBody>
          <a:bodyPr wrap="square" rtlCol="0">
            <a:spAutoFit/>
          </a:bodyPr>
          <a:lstStyle/>
          <a:p>
            <a:r>
              <a:rPr lang="en-US" dirty="0" smtClean="0">
                <a:solidFill>
                  <a:srgbClr val="FF0000"/>
                </a:solidFill>
              </a:rPr>
              <a:t>Prediction</a:t>
            </a:r>
            <a:endParaRPr lang="en-US" dirty="0">
              <a:solidFill>
                <a:srgbClr val="FF0000"/>
              </a:solidFill>
            </a:endParaRPr>
          </a:p>
        </p:txBody>
      </p:sp>
      <p:sp>
        <p:nvSpPr>
          <p:cNvPr id="15" name="Oval 14"/>
          <p:cNvSpPr/>
          <p:nvPr/>
        </p:nvSpPr>
        <p:spPr>
          <a:xfrm>
            <a:off x="3806455" y="4603898"/>
            <a:ext cx="499730" cy="44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60838">
            <a:off x="2775098" y="4189228"/>
            <a:ext cx="648586" cy="680484"/>
          </a:xfrm>
          <a:prstGeom prst="plus">
            <a:avLst>
              <a:gd name="adj" fmla="val 4631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7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9"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P spid="14" grpId="0"/>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3" y="0"/>
            <a:ext cx="7886700" cy="1325563"/>
          </a:xfrm>
        </p:spPr>
        <p:txBody>
          <a:bodyPr/>
          <a:lstStyle/>
          <a:p>
            <a:r>
              <a:rPr lang="en-US" dirty="0" smtClean="0"/>
              <a:t>Smoothing</a:t>
            </a:r>
            <a:endParaRPr lang="en-US" dirty="0"/>
          </a:p>
        </p:txBody>
      </p:sp>
      <p:sp>
        <p:nvSpPr>
          <p:cNvPr id="3" name="Content Placeholder 2"/>
          <p:cNvSpPr>
            <a:spLocks noGrp="1"/>
          </p:cNvSpPr>
          <p:nvPr>
            <p:ph idx="1"/>
          </p:nvPr>
        </p:nvSpPr>
        <p:spPr>
          <a:xfrm>
            <a:off x="340242" y="1198303"/>
            <a:ext cx="8718698" cy="5659697"/>
          </a:xfrm>
        </p:spPr>
        <p:txBody>
          <a:bodyPr>
            <a:normAutofit/>
          </a:bodyPr>
          <a:lstStyle/>
          <a:p>
            <a:r>
              <a:rPr lang="en-US" sz="2400" dirty="0" smtClean="0"/>
              <a:t>Compute the distribution over past states given evidence up to the present</a:t>
            </a:r>
          </a:p>
          <a:p>
            <a:r>
              <a:rPr lang="en-US" sz="2400" dirty="0" smtClean="0"/>
              <a:t>Most accurate estimation (uses the most evidence)</a:t>
            </a:r>
          </a:p>
          <a:p>
            <a:endParaRPr lang="en-US" sz="2400" dirty="0"/>
          </a:p>
          <a:p>
            <a:endParaRPr lang="en-US" sz="2400" dirty="0" smtClean="0"/>
          </a:p>
          <a:p>
            <a:endParaRPr lang="en-US" sz="2400" dirty="0"/>
          </a:p>
          <a:p>
            <a:endParaRPr lang="en-US" sz="2400" dirty="0" smtClean="0"/>
          </a:p>
          <a:p>
            <a:r>
              <a:rPr lang="en-US" sz="2400" dirty="0" smtClean="0"/>
              <a:t>Forward-Backward Algorithm</a:t>
            </a:r>
          </a:p>
          <a:p>
            <a:endParaRPr lang="en-US" sz="2400" dirty="0" smtClean="0"/>
          </a:p>
          <a:p>
            <a:endParaRPr lang="en-US" sz="2400" dirty="0"/>
          </a:p>
        </p:txBody>
      </p:sp>
      <p:pic>
        <p:nvPicPr>
          <p:cNvPr id="6" name="Picture 5"/>
          <p:cNvPicPr>
            <a:picLocks noChangeAspect="1"/>
          </p:cNvPicPr>
          <p:nvPr/>
        </p:nvPicPr>
        <p:blipFill>
          <a:blip r:embed="rId2"/>
          <a:stretch>
            <a:fillRect/>
          </a:stretch>
        </p:blipFill>
        <p:spPr>
          <a:xfrm>
            <a:off x="414669" y="2532285"/>
            <a:ext cx="8335926" cy="1491411"/>
          </a:xfrm>
          <a:prstGeom prst="rect">
            <a:avLst/>
          </a:prstGeom>
        </p:spPr>
      </p:pic>
      <p:sp>
        <p:nvSpPr>
          <p:cNvPr id="7" name="Oval 6"/>
          <p:cNvSpPr/>
          <p:nvPr/>
        </p:nvSpPr>
        <p:spPr>
          <a:xfrm>
            <a:off x="4433775" y="2509266"/>
            <a:ext cx="808074" cy="669851"/>
          </a:xfrm>
          <a:prstGeom prst="ellipse">
            <a:avLst/>
          </a:prstGeom>
          <a:no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37319" y="2512810"/>
            <a:ext cx="808074" cy="669851"/>
          </a:xfrm>
          <a:prstGeom prst="ellipse">
            <a:avLst/>
          </a:prstGeom>
          <a:solidFill>
            <a:schemeClr val="bg1"/>
          </a:solid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a:t>
            </a:r>
            <a:endParaRPr lang="en-US" dirty="0">
              <a:solidFill>
                <a:schemeClr val="tx1"/>
              </a:solidFill>
            </a:endParaRPr>
          </a:p>
        </p:txBody>
      </p:sp>
      <p:sp>
        <p:nvSpPr>
          <p:cNvPr id="9" name="Rectangle 8"/>
          <p:cNvSpPr/>
          <p:nvPr/>
        </p:nvSpPr>
        <p:spPr>
          <a:xfrm>
            <a:off x="2286000" y="3359873"/>
            <a:ext cx="5029200" cy="595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74158" y="4747438"/>
                <a:ext cx="50120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𝑘</m:t>
                              </m:r>
                            </m:sub>
                          </m:sSub>
                        </m:e>
                        <m:e>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1:</m:t>
                              </m:r>
                              <m:r>
                                <a:rPr lang="en-US" sz="2400" b="0" i="1" smtClean="0">
                                  <a:latin typeface="Cambria Math" charset="0"/>
                                </a:rPr>
                                <m:t>𝑡</m:t>
                              </m:r>
                            </m:sub>
                          </m:sSub>
                        </m:e>
                      </m:d>
                      <m:r>
                        <a:rPr lang="en-US" sz="2400" i="1" dirty="0" smtClean="0">
                          <a:latin typeface="Cambria Math" charset="0"/>
                        </a:rPr>
                        <m:t>=</m:t>
                      </m:r>
                      <m:r>
                        <a:rPr lang="en-US" sz="2400" i="1" dirty="0" smtClean="0">
                          <a:latin typeface="Cambria Math" charset="0"/>
                        </a:rPr>
                        <m:t>𝛼</m:t>
                      </m:r>
                      <m:r>
                        <a:rPr lang="en-US" sz="2400" i="1">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𝑘</m:t>
                              </m:r>
                            </m:sub>
                          </m:sSub>
                        </m:e>
                        <m:e>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1:</m:t>
                              </m:r>
                              <m:r>
                                <a:rPr lang="en-US" sz="2400" b="0" i="1" smtClean="0">
                                  <a:latin typeface="Cambria Math" charset="0"/>
                                </a:rPr>
                                <m:t>𝑘</m:t>
                              </m:r>
                            </m:sub>
                          </m:sSub>
                        </m:e>
                      </m:d>
                      <m:r>
                        <a:rPr lang="en-US" sz="2400" b="0" i="1" smtClean="0">
                          <a:latin typeface="Cambria Math" charset="0"/>
                        </a:rPr>
                        <m:t>𝑃</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𝑘</m:t>
                          </m:r>
                          <m:r>
                            <a:rPr lang="en-US" sz="2400" b="0" i="1" smtClean="0">
                              <a:latin typeface="Cambria Math" charset="0"/>
                            </a:rPr>
                            <m:t>+1:</m:t>
                          </m:r>
                          <m:r>
                            <a:rPr lang="en-US" sz="2400" b="0" i="1" smtClean="0">
                              <a:latin typeface="Cambria Math" charset="0"/>
                            </a:rPr>
                            <m:t>𝑡</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𝑘</m:t>
                          </m:r>
                        </m:sub>
                      </m:sSub>
                      <m:r>
                        <a:rPr lang="en-US" sz="2400" b="0" i="1" smtClean="0">
                          <a:latin typeface="Cambria Math" charset="0"/>
                        </a:rPr>
                        <m:t>)</m:t>
                      </m:r>
                    </m:oMath>
                  </m:oMathPara>
                </a14:m>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74158" y="4747438"/>
                <a:ext cx="5012078" cy="369332"/>
              </a:xfrm>
              <a:prstGeom prst="rect">
                <a:avLst/>
              </a:prstGeom>
              <a:blipFill rotWithShape="0">
                <a:blip r:embed="rId3"/>
                <a:stretch>
                  <a:fillRect l="-852" r="-1825" b="-35000"/>
                </a:stretch>
              </a:blipFill>
            </p:spPr>
            <p:txBody>
              <a:bodyPr/>
              <a:lstStyle/>
              <a:p>
                <a:r>
                  <a:rPr lang="en-US">
                    <a:noFill/>
                  </a:rPr>
                  <a:t> </a:t>
                </a:r>
              </a:p>
            </p:txBody>
          </p:sp>
        </mc:Fallback>
      </mc:AlternateContent>
      <p:sp>
        <p:nvSpPr>
          <p:cNvPr id="5" name="Right Brace 4"/>
          <p:cNvSpPr/>
          <p:nvPr/>
        </p:nvSpPr>
        <p:spPr>
          <a:xfrm rot="5400000">
            <a:off x="3067491" y="4683642"/>
            <a:ext cx="255181" cy="12865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4612758" y="4687187"/>
            <a:ext cx="255181" cy="12865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2392325" y="5507665"/>
            <a:ext cx="1605517" cy="369332"/>
          </a:xfrm>
          <a:prstGeom prst="rect">
            <a:avLst/>
          </a:prstGeom>
          <a:noFill/>
        </p:spPr>
        <p:txBody>
          <a:bodyPr wrap="square" rtlCol="0">
            <a:spAutoFit/>
          </a:bodyPr>
          <a:lstStyle/>
          <a:p>
            <a:pPr algn="ctr"/>
            <a:r>
              <a:rPr lang="en-US" dirty="0" smtClean="0">
                <a:solidFill>
                  <a:srgbClr val="FF0000"/>
                </a:solidFill>
              </a:rPr>
              <a:t>forward</a:t>
            </a:r>
            <a:endParaRPr lang="en-US" dirty="0">
              <a:solidFill>
                <a:srgbClr val="FF0000"/>
              </a:solidFill>
            </a:endParaRPr>
          </a:p>
        </p:txBody>
      </p:sp>
      <p:sp>
        <p:nvSpPr>
          <p:cNvPr id="19" name="TextBox 18"/>
          <p:cNvSpPr txBox="1"/>
          <p:nvPr/>
        </p:nvSpPr>
        <p:spPr>
          <a:xfrm>
            <a:off x="3916325" y="5500577"/>
            <a:ext cx="1605517" cy="369332"/>
          </a:xfrm>
          <a:prstGeom prst="rect">
            <a:avLst/>
          </a:prstGeom>
          <a:noFill/>
        </p:spPr>
        <p:txBody>
          <a:bodyPr wrap="square" rtlCol="0">
            <a:spAutoFit/>
          </a:bodyPr>
          <a:lstStyle/>
          <a:p>
            <a:pPr algn="ctr"/>
            <a:r>
              <a:rPr lang="en-US" dirty="0" smtClean="0">
                <a:solidFill>
                  <a:srgbClr val="FF0000"/>
                </a:solidFill>
              </a:rPr>
              <a:t>backward</a:t>
            </a:r>
            <a:endParaRPr lang="en-US" dirty="0">
              <a:solidFill>
                <a:srgbClr val="FF0000"/>
              </a:solidFill>
            </a:endParaRPr>
          </a:p>
        </p:txBody>
      </p:sp>
    </p:spTree>
    <p:extLst>
      <p:ext uri="{BB962C8B-B14F-4D97-AF65-F5344CB8AC3E}">
        <p14:creationId xmlns:p14="http://schemas.microsoft.com/office/powerpoint/2010/main" val="83706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5" grpId="0" animBg="1"/>
      <p:bldP spid="17" grpId="0" animBg="1"/>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Most Likely Sequence</a:t>
            </a:r>
            <a:endParaRPr lang="en-US" dirty="0"/>
          </a:p>
        </p:txBody>
      </p:sp>
      <p:sp>
        <p:nvSpPr>
          <p:cNvPr id="3" name="Content Placeholder 2"/>
          <p:cNvSpPr>
            <a:spLocks noGrp="1"/>
          </p:cNvSpPr>
          <p:nvPr>
            <p:ph idx="1"/>
          </p:nvPr>
        </p:nvSpPr>
        <p:spPr>
          <a:xfrm>
            <a:off x="276447" y="1315263"/>
            <a:ext cx="8697431" cy="4351338"/>
          </a:xfrm>
        </p:spPr>
        <p:txBody>
          <a:bodyPr/>
          <a:lstStyle/>
          <a:p>
            <a:r>
              <a:rPr lang="en-US" dirty="0" smtClean="0"/>
              <a:t>Suppose that I observe </a:t>
            </a:r>
          </a:p>
          <a:p>
            <a:pPr marL="0" indent="0">
              <a:buNone/>
            </a:pPr>
            <a:r>
              <a:rPr lang="en-US" dirty="0" smtClean="0"/>
              <a:t>Umbrella=[true, true, false, true, true]  </a:t>
            </a:r>
          </a:p>
          <a:p>
            <a:pPr marL="0" indent="0">
              <a:buNone/>
            </a:pPr>
            <a:endParaRPr lang="en-US" dirty="0" smtClean="0"/>
          </a:p>
          <a:p>
            <a:r>
              <a:rPr lang="en-US" dirty="0" smtClean="0"/>
              <a:t>What is the most likely weather sequence for those days?</a:t>
            </a:r>
            <a:endParaRPr lang="en-US" dirty="0"/>
          </a:p>
        </p:txBody>
      </p:sp>
      <p:pic>
        <p:nvPicPr>
          <p:cNvPr id="4" name="Picture 3"/>
          <p:cNvPicPr>
            <a:picLocks noChangeAspect="1"/>
          </p:cNvPicPr>
          <p:nvPr/>
        </p:nvPicPr>
        <p:blipFill>
          <a:blip r:embed="rId2"/>
          <a:stretch>
            <a:fillRect/>
          </a:stretch>
        </p:blipFill>
        <p:spPr>
          <a:xfrm>
            <a:off x="1403497" y="3816254"/>
            <a:ext cx="6081823" cy="2294750"/>
          </a:xfrm>
          <a:prstGeom prst="rect">
            <a:avLst/>
          </a:prstGeom>
        </p:spPr>
      </p:pic>
      <p:sp>
        <p:nvSpPr>
          <p:cNvPr id="5" name="TextBox 4"/>
          <p:cNvSpPr txBox="1"/>
          <p:nvPr/>
        </p:nvSpPr>
        <p:spPr>
          <a:xfrm>
            <a:off x="1414131" y="6113721"/>
            <a:ext cx="6039293" cy="382772"/>
          </a:xfrm>
          <a:prstGeom prst="rect">
            <a:avLst/>
          </a:prstGeom>
          <a:noFill/>
        </p:spPr>
        <p:txBody>
          <a:bodyPr wrap="square" rtlCol="0">
            <a:spAutoFit/>
          </a:bodyPr>
          <a:lstStyle/>
          <a:p>
            <a:r>
              <a:rPr lang="en-US" dirty="0" smtClean="0"/>
              <a:t>Figure: 15.5 in Russell and </a:t>
            </a:r>
            <a:r>
              <a:rPr lang="en-US" dirty="0" err="1" smtClean="0"/>
              <a:t>Norvig</a:t>
            </a:r>
            <a:r>
              <a:rPr lang="en-US" dirty="0" smtClean="0"/>
              <a:t> text</a:t>
            </a:r>
            <a:endParaRPr lang="en-US" dirty="0"/>
          </a:p>
        </p:txBody>
      </p:sp>
    </p:spTree>
    <p:extLst>
      <p:ext uri="{BB962C8B-B14F-4D97-AF65-F5344CB8AC3E}">
        <p14:creationId xmlns:p14="http://schemas.microsoft.com/office/powerpoint/2010/main" val="18794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850" y="365126"/>
            <a:ext cx="7845499" cy="1325563"/>
          </a:xfrm>
        </p:spPr>
        <p:txBody>
          <a:bodyPr/>
          <a:lstStyle/>
          <a:p>
            <a:r>
              <a:rPr lang="en-US" dirty="0" smtClean="0"/>
              <a:t>The Viterbi Algorithm</a:t>
            </a:r>
            <a:endParaRPr lang="en-US" dirty="0"/>
          </a:p>
        </p:txBody>
      </p:sp>
      <p:sp>
        <p:nvSpPr>
          <p:cNvPr id="3" name="Content Placeholder 2"/>
          <p:cNvSpPr>
            <a:spLocks noGrp="1"/>
          </p:cNvSpPr>
          <p:nvPr>
            <p:ph idx="1"/>
          </p:nvPr>
        </p:nvSpPr>
        <p:spPr/>
        <p:txBody>
          <a:bodyPr/>
          <a:lstStyle/>
          <a:p>
            <a:r>
              <a:rPr lang="en-US" dirty="0" smtClean="0"/>
              <a:t>Sometimes we want to know an entire sequence of values for the hidden state</a:t>
            </a:r>
            <a:endParaRPr lang="en-US" dirty="0"/>
          </a:p>
        </p:txBody>
      </p:sp>
      <p:sp>
        <p:nvSpPr>
          <p:cNvPr id="6" name="TextBox 5"/>
          <p:cNvSpPr txBox="1"/>
          <p:nvPr/>
        </p:nvSpPr>
        <p:spPr>
          <a:xfrm>
            <a:off x="2200947" y="6198781"/>
            <a:ext cx="5858540" cy="369332"/>
          </a:xfrm>
          <a:prstGeom prst="rect">
            <a:avLst/>
          </a:prstGeom>
          <a:noFill/>
        </p:spPr>
        <p:txBody>
          <a:bodyPr wrap="square" rtlCol="0">
            <a:spAutoFit/>
          </a:bodyPr>
          <a:lstStyle/>
          <a:p>
            <a:r>
              <a:rPr lang="en-US" dirty="0" smtClean="0"/>
              <a:t>Source: Wikipedia “Viterbi Algorithm”</a:t>
            </a:r>
            <a:endParaRPr lang="en-US" dirty="0"/>
          </a:p>
        </p:txBody>
      </p:sp>
      <p:pic>
        <p:nvPicPr>
          <p:cNvPr id="7" name="Viterbi_Wikipedia.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9682" y="2936413"/>
            <a:ext cx="5050465" cy="3179338"/>
          </a:xfrm>
          <a:prstGeom prst="rect">
            <a:avLst/>
          </a:prstGeom>
        </p:spPr>
      </p:pic>
    </p:spTree>
    <p:extLst>
      <p:ext uri="{BB962C8B-B14F-4D97-AF65-F5344CB8AC3E}">
        <p14:creationId xmlns:p14="http://schemas.microsoft.com/office/powerpoint/2010/main" val="647057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Importance of this?</a:t>
            </a:r>
            <a:endParaRPr lang="en-US" dirty="0"/>
          </a:p>
        </p:txBody>
      </p:sp>
      <p:sp>
        <p:nvSpPr>
          <p:cNvPr id="3" name="Content Placeholder 2"/>
          <p:cNvSpPr>
            <a:spLocks noGrp="1"/>
          </p:cNvSpPr>
          <p:nvPr>
            <p:ph idx="1"/>
          </p:nvPr>
        </p:nvSpPr>
        <p:spPr/>
        <p:txBody>
          <a:bodyPr/>
          <a:lstStyle/>
          <a:p>
            <a:r>
              <a:rPr lang="en-US" dirty="0" smtClean="0"/>
              <a:t>Preventing errors in digital communication over wireless medium</a:t>
            </a:r>
          </a:p>
          <a:p>
            <a:endParaRPr lang="en-US" dirty="0"/>
          </a:p>
          <a:p>
            <a:r>
              <a:rPr lang="en-US" dirty="0" smtClean="0"/>
              <a:t>Speech recognition</a:t>
            </a:r>
          </a:p>
          <a:p>
            <a:endParaRPr lang="en-US" dirty="0"/>
          </a:p>
          <a:p>
            <a:r>
              <a:rPr lang="en-US" dirty="0" smtClean="0"/>
              <a:t>Speech to text </a:t>
            </a:r>
          </a:p>
          <a:p>
            <a:endParaRPr lang="en-US" dirty="0"/>
          </a:p>
          <a:p>
            <a:r>
              <a:rPr lang="en-US" dirty="0" smtClean="0"/>
              <a:t>Genomic sequencing</a:t>
            </a:r>
            <a:endParaRPr lang="en-US" dirty="0"/>
          </a:p>
        </p:txBody>
      </p:sp>
    </p:spTree>
    <p:extLst>
      <p:ext uri="{BB962C8B-B14F-4D97-AF65-F5344CB8AC3E}">
        <p14:creationId xmlns:p14="http://schemas.microsoft.com/office/powerpoint/2010/main" val="85890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850" y="365126"/>
            <a:ext cx="7845499" cy="1325563"/>
          </a:xfrm>
        </p:spPr>
        <p:txBody>
          <a:bodyPr/>
          <a:lstStyle/>
          <a:p>
            <a:r>
              <a:rPr lang="en-US" dirty="0" smtClean="0"/>
              <a:t>The Viterbi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9489" y="1729932"/>
                <a:ext cx="8867553" cy="4851622"/>
              </a:xfrm>
            </p:spPr>
            <p:txBody>
              <a:bodyPr>
                <a:normAutofit lnSpcReduction="10000"/>
              </a:bodyPr>
              <a:lstStyle/>
              <a:p>
                <a:r>
                  <a:rPr lang="en-US" dirty="0" smtClean="0"/>
                  <a:t>Given </a:t>
                </a:r>
                <a14:m>
                  <m:oMath xmlns:m="http://schemas.openxmlformats.org/officeDocument/2006/math">
                    <m:r>
                      <a:rPr lang="en-US" i="1" dirty="0" smtClean="0">
                        <a:latin typeface="Cambria Math" charset="0"/>
                      </a:rPr>
                      <m:t>𝜆</m:t>
                    </m:r>
                  </m:oMath>
                </a14:m>
                <a:r>
                  <a:rPr lang="en-US" dirty="0" smtClean="0"/>
                  <a:t> </a:t>
                </a:r>
              </a:p>
              <a:p>
                <a:pPr lvl="1"/>
                <a:r>
                  <a:rPr lang="en-US" dirty="0" smtClean="0"/>
                  <a:t>Space of possible evidence variables </a:t>
                </a:r>
                <a:r>
                  <a:rPr lang="en-US" dirty="0"/>
                  <a:t>O</a:t>
                </a:r>
                <a14:m>
                  <m:oMath xmlns:m="http://schemas.openxmlformats.org/officeDocument/2006/math">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𝑜</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𝑜</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𝑜</m:t>
                            </m:r>
                          </m:e>
                          <m:sub>
                            <m:r>
                              <a:rPr lang="en-US" b="0" i="1" smtClean="0">
                                <a:latin typeface="Cambria Math" charset="0"/>
                              </a:rPr>
                              <m:t>𝑁</m:t>
                            </m:r>
                          </m:sub>
                        </m:sSub>
                      </m:e>
                    </m:d>
                  </m:oMath>
                </a14:m>
                <a:endParaRPr lang="en-US" b="0" dirty="0" smtClean="0"/>
              </a:p>
              <a:p>
                <a:pPr lvl="1"/>
                <a:r>
                  <a:rPr lang="en-US" dirty="0" smtClean="0"/>
                  <a:t>State space </a:t>
                </a:r>
                <a14:m>
                  <m:oMath xmlns:m="http://schemas.openxmlformats.org/officeDocument/2006/math">
                    <m:r>
                      <a:rPr lang="en-US" b="0" i="1" smtClean="0">
                        <a:latin typeface="Cambria Math" charset="0"/>
                      </a:rPr>
                      <m:t>𝑆</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𝑠</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𝑠</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𝑠</m:t>
                        </m:r>
                      </m:e>
                      <m:sub>
                        <m:r>
                          <a:rPr lang="en-US" b="0" i="1" smtClean="0">
                            <a:latin typeface="Cambria Math" charset="0"/>
                          </a:rPr>
                          <m:t>𝑘</m:t>
                        </m:r>
                      </m:sub>
                    </m:sSub>
                    <m:r>
                      <a:rPr lang="en-US" b="0" i="1" smtClean="0">
                        <a:latin typeface="Cambria Math" charset="0"/>
                      </a:rPr>
                      <m:t>}</m:t>
                    </m:r>
                  </m:oMath>
                </a14:m>
                <a:endParaRPr lang="en-US" dirty="0" smtClean="0"/>
              </a:p>
              <a:p>
                <a:pPr lvl="1"/>
                <a:r>
                  <a:rPr lang="en-US" dirty="0" smtClean="0"/>
                  <a:t>Prior on the states </a:t>
                </a:r>
                <a14:m>
                  <m:oMath xmlns:m="http://schemas.openxmlformats.org/officeDocument/2006/math">
                    <m:r>
                      <m:rPr>
                        <m:sty m:val="p"/>
                      </m:rPr>
                      <a:rPr lang="en-US" b="0" i="0" smtClean="0">
                        <a:latin typeface="Cambria Math" charset="0"/>
                      </a:rPr>
                      <m:t>Π</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i="1">
                            <a:latin typeface="Cambria Math" charset="0"/>
                          </a:rPr>
                          <m:t>𝜋</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r>
                          <a:rPr lang="en-US" b="0" i="1" smtClean="0">
                            <a:latin typeface="Cambria Math" charset="0"/>
                          </a:rPr>
                          <m:t>𝑘</m:t>
                        </m:r>
                      </m:sub>
                    </m:sSub>
                    <m:r>
                      <a:rPr lang="en-US" b="0" i="1" smtClean="0">
                        <a:latin typeface="Cambria Math" charset="0"/>
                      </a:rPr>
                      <m:t>)</m:t>
                    </m:r>
                  </m:oMath>
                </a14:m>
                <a:r>
                  <a:rPr lang="en-US" dirty="0" smtClean="0"/>
                  <a:t> such that</a:t>
                </a:r>
                <a14:m>
                  <m:oMath xmlns:m="http://schemas.openxmlformats.org/officeDocument/2006/math">
                    <m:r>
                      <a:rPr lang="en-US" i="1" dirty="0" smtClean="0">
                        <a:latin typeface="Cambria Math" charset="0"/>
                      </a:rPr>
                      <m:t> </m:t>
                    </m:r>
                    <m:sSub>
                      <m:sSubPr>
                        <m:ctrlPr>
                          <a:rPr lang="en-US" i="1" dirty="0" err="1" smtClean="0">
                            <a:latin typeface="Cambria Math" charset="0"/>
                          </a:rPr>
                        </m:ctrlPr>
                      </m:sSubPr>
                      <m:e>
                        <m:r>
                          <a:rPr lang="en-US" i="1" dirty="0" smtClean="0">
                            <a:latin typeface="Cambria Math" charset="0"/>
                          </a:rPr>
                          <m:t>𝜋</m:t>
                        </m:r>
                      </m:e>
                      <m:sub>
                        <m:r>
                          <a:rPr lang="en-US" i="1" dirty="0" err="1" smtClean="0">
                            <a:latin typeface="Cambria Math" charset="0"/>
                          </a:rPr>
                          <m:t>𝑖</m:t>
                        </m:r>
                      </m:sub>
                    </m:sSub>
                    <m:r>
                      <a:rPr lang="en-US" i="1" dirty="0" smtClean="0">
                        <a:latin typeface="Cambria Math" charset="0"/>
                      </a:rPr>
                      <m:t> </m:t>
                    </m:r>
                  </m:oMath>
                </a14:m>
                <a:r>
                  <a:rPr lang="en-US" dirty="0" smtClean="0"/>
                  <a:t>stores the probability that </a:t>
                </a:r>
                <a14:m>
                  <m:oMath xmlns:m="http://schemas.openxmlformats.org/officeDocument/2006/math">
                    <m:sSub>
                      <m:sSubPr>
                        <m:ctrlPr>
                          <a:rPr lang="en-US" i="1" dirty="0" smtClean="0">
                            <a:latin typeface="Cambria Math" charset="0"/>
                          </a:rPr>
                        </m:ctrlPr>
                      </m:sSubPr>
                      <m:e>
                        <m:r>
                          <a:rPr lang="en-US" i="1" dirty="0" smtClean="0">
                            <a:latin typeface="Cambria Math" charset="0"/>
                          </a:rPr>
                          <m:t>𝑥</m:t>
                        </m:r>
                      </m:e>
                      <m:sub>
                        <m:r>
                          <a:rPr lang="en-US" i="1" dirty="0" smtClean="0">
                            <a:latin typeface="Cambria Math" charset="0"/>
                          </a:rPr>
                          <m:t>1</m:t>
                        </m:r>
                      </m:sub>
                    </m:sSub>
                    <m:r>
                      <a:rPr lang="en-US" i="1" dirty="0" smtClean="0">
                        <a:latin typeface="Cambria Math" charset="0"/>
                      </a:rPr>
                      <m:t>==</m:t>
                    </m:r>
                    <m:sSub>
                      <m:sSubPr>
                        <m:ctrlPr>
                          <a:rPr lang="en-US" i="1" dirty="0" err="1" smtClean="0">
                            <a:latin typeface="Cambria Math" charset="0"/>
                          </a:rPr>
                        </m:ctrlPr>
                      </m:sSubPr>
                      <m:e>
                        <m:r>
                          <a:rPr lang="en-US" b="0" i="1" dirty="0" smtClean="0">
                            <a:latin typeface="Cambria Math" charset="0"/>
                          </a:rPr>
                          <m:t>𝑠</m:t>
                        </m:r>
                      </m:e>
                      <m:sub>
                        <m:r>
                          <a:rPr lang="en-US" i="1" dirty="0" err="1" smtClean="0">
                            <a:latin typeface="Cambria Math" charset="0"/>
                          </a:rPr>
                          <m:t>𝑖</m:t>
                        </m:r>
                      </m:sub>
                    </m:sSub>
                  </m:oMath>
                </a14:m>
                <a:endParaRPr lang="en-US" dirty="0" smtClean="0"/>
              </a:p>
              <a:p>
                <a:pPr lvl="1"/>
                <a:r>
                  <a:rPr lang="en-US" dirty="0" smtClean="0"/>
                  <a:t>Sequence of observations </a:t>
                </a:r>
                <a14:m>
                  <m:oMath xmlns:m="http://schemas.openxmlformats.org/officeDocument/2006/math">
                    <m:r>
                      <a:rPr lang="en-US" b="0" i="1" smtClean="0">
                        <a:latin typeface="Cambria Math" charset="0"/>
                      </a:rPr>
                      <m:t>𝑌</m:t>
                    </m:r>
                    <m: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𝑇</m:t>
                            </m:r>
                          </m:sub>
                        </m:sSub>
                      </m:e>
                    </m:d>
                    <m:r>
                      <a:rPr lang="en-US" b="0" i="1" smtClean="0">
                        <a:latin typeface="Cambria Math" charset="0"/>
                      </a:rPr>
                      <m:t>∈</m:t>
                    </m:r>
                    <m:r>
                      <a:rPr lang="en-US" b="0" i="1" smtClean="0">
                        <a:latin typeface="Cambria Math" charset="0"/>
                      </a:rPr>
                      <m:t>𝑂</m:t>
                    </m:r>
                    <m:r>
                      <a:rPr lang="en-US" b="0" i="1" smtClean="0">
                        <a:latin typeface="Cambria Math" charset="0"/>
                      </a:rPr>
                      <m:t>×</m:t>
                    </m:r>
                    <m:r>
                      <a:rPr lang="en-US" b="0" i="1" smtClean="0">
                        <a:latin typeface="Cambria Math" charset="0"/>
                      </a:rPr>
                      <m:t>𝑂</m:t>
                    </m:r>
                    <m:r>
                      <a:rPr lang="en-US" b="0" i="1" smtClean="0">
                        <a:latin typeface="Cambria Math" charset="0"/>
                      </a:rPr>
                      <m:t>…×</m:t>
                    </m:r>
                    <m:r>
                      <a:rPr lang="en-US" b="0" i="1" smtClean="0">
                        <a:latin typeface="Cambria Math" charset="0"/>
                      </a:rPr>
                      <m:t>𝑂</m:t>
                    </m:r>
                  </m:oMath>
                </a14:m>
                <a:endParaRPr lang="en-US" dirty="0" smtClean="0"/>
              </a:p>
              <a:p>
                <a:pPr lvl="1"/>
                <a:r>
                  <a:rPr lang="en-US" dirty="0" smtClean="0"/>
                  <a:t>Transition matrix T such that </a:t>
                </a:r>
                <a:r>
                  <a:rPr lang="en-US" dirty="0" err="1"/>
                  <a:t>T</a:t>
                </a:r>
                <a:r>
                  <a:rPr lang="en-US" baseline="-25000" dirty="0" err="1" smtClean="0"/>
                  <a:t>ij</a:t>
                </a:r>
                <a:r>
                  <a:rPr lang="en-US" dirty="0" smtClean="0"/>
                  <a:t> is the probability of transitioning from state </a:t>
                </a:r>
                <a:r>
                  <a:rPr lang="en-US" dirty="0" err="1" smtClean="0"/>
                  <a:t>s</a:t>
                </a:r>
                <a:r>
                  <a:rPr lang="en-US" baseline="-25000" dirty="0" err="1" smtClean="0"/>
                  <a:t>i</a:t>
                </a:r>
                <a:r>
                  <a:rPr lang="en-US" dirty="0" smtClean="0"/>
                  <a:t> to </a:t>
                </a:r>
                <a:r>
                  <a:rPr lang="en-US" dirty="0" err="1" smtClean="0"/>
                  <a:t>s</a:t>
                </a:r>
                <a:r>
                  <a:rPr lang="en-US" baseline="-25000" dirty="0" err="1" smtClean="0"/>
                  <a:t>j</a:t>
                </a:r>
                <a:endParaRPr lang="en-US" baseline="-25000" dirty="0" smtClean="0"/>
              </a:p>
              <a:p>
                <a:pPr lvl="1"/>
                <a:r>
                  <a:rPr lang="en-US" dirty="0" smtClean="0"/>
                  <a:t>Emission matrix O such that </a:t>
                </a:r>
                <a:r>
                  <a:rPr lang="en-US" dirty="0" err="1"/>
                  <a:t>O</a:t>
                </a:r>
                <a:r>
                  <a:rPr lang="en-US" baseline="-25000" dirty="0" err="1" smtClean="0"/>
                  <a:t>ij</a:t>
                </a:r>
                <a:r>
                  <a:rPr lang="en-US" dirty="0" smtClean="0"/>
                  <a:t> stores the probability of observing </a:t>
                </a:r>
                <a:r>
                  <a:rPr lang="en-US" dirty="0" err="1" smtClean="0"/>
                  <a:t>e</a:t>
                </a:r>
                <a:r>
                  <a:rPr lang="en-US" baseline="-25000" dirty="0" err="1" smtClean="0"/>
                  <a:t>j</a:t>
                </a:r>
                <a:r>
                  <a:rPr lang="en-US" dirty="0" smtClean="0"/>
                  <a:t> from state </a:t>
                </a:r>
                <a:r>
                  <a:rPr lang="en-US" dirty="0" err="1" smtClean="0"/>
                  <a:t>s</a:t>
                </a:r>
                <a:r>
                  <a:rPr lang="en-US" baseline="-25000" dirty="0" err="1" smtClean="0"/>
                  <a:t>i</a:t>
                </a:r>
                <a:endParaRPr lang="en-US" baseline="-25000" dirty="0" smtClean="0"/>
              </a:p>
              <a:p>
                <a:pPr lvl="1"/>
                <a:endParaRPr lang="en-US" baseline="-25000" dirty="0" smtClean="0"/>
              </a:p>
              <a:p>
                <a:r>
                  <a:rPr lang="en-US" dirty="0" smtClean="0"/>
                  <a:t>Output</a:t>
                </a:r>
              </a:p>
              <a:p>
                <a:pPr lvl="1"/>
                <a:r>
                  <a:rPr lang="en-US" dirty="0" smtClean="0"/>
                  <a:t>Most likely hidden state sequence </a:t>
                </a:r>
                <a14:m>
                  <m:oMath xmlns:m="http://schemas.openxmlformats.org/officeDocument/2006/math">
                    <m:r>
                      <a:rPr lang="en-US" b="0" i="1" smtClean="0">
                        <a:latin typeface="Cambria Math" charset="0"/>
                      </a:rPr>
                      <m:t>𝑋</m:t>
                    </m:r>
                    <m: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e>
                    </m:d>
                    <m:r>
                      <a:rPr lang="en-US" b="0" i="1" smtClean="0">
                        <a:latin typeface="Cambria Math" charset="0"/>
                      </a:rPr>
                      <m:t>, </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r>
                      <a:rPr lang="en-US" b="0" i="1" smtClean="0">
                        <a:latin typeface="Cambria Math" charset="0"/>
                      </a:rPr>
                      <m:t>𝑆</m:t>
                    </m:r>
                    <m:r>
                      <a:rPr lang="en-US" b="0" i="1" smtClean="0">
                        <a:latin typeface="Cambria Math" charset="0"/>
                      </a:rPr>
                      <m:t> ∀</m:t>
                    </m:r>
                    <m:r>
                      <a:rPr lang="en-US" b="0" i="1" smtClean="0">
                        <a:latin typeface="Cambria Math" charset="0"/>
                      </a:rPr>
                      <m:t>𝑖</m:t>
                    </m:r>
                  </m:oMath>
                </a14:m>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9489" y="1729932"/>
                <a:ext cx="8867553" cy="4851622"/>
              </a:xfrm>
              <a:blipFill rotWithShape="0">
                <a:blip r:embed="rId2"/>
                <a:stretch>
                  <a:fillRect l="-1237" t="-2889" r="-1031" b="-6030"/>
                </a:stretch>
              </a:blipFill>
            </p:spPr>
            <p:txBody>
              <a:bodyPr/>
              <a:lstStyle/>
              <a:p>
                <a:r>
                  <a:rPr lang="en-US">
                    <a:noFill/>
                  </a:rPr>
                  <a:t> </a:t>
                </a:r>
              </a:p>
            </p:txBody>
          </p:sp>
        </mc:Fallback>
      </mc:AlternateContent>
    </p:spTree>
    <p:extLst>
      <p:ext uri="{BB962C8B-B14F-4D97-AF65-F5344CB8AC3E}">
        <p14:creationId xmlns:p14="http://schemas.microsoft.com/office/powerpoint/2010/main" val="19553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95694" y="1251467"/>
                <a:ext cx="8867553" cy="4851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A mole lives underground with N openings on the surface. We are interested in modeling the sequence of openings at which the mole will poke out its head. The probability distribution of the next mole appearance only depends on the present location of the mole.</a:t>
                </a:r>
              </a:p>
              <a:p>
                <a:pPr lvl="1"/>
                <a14:m>
                  <m:oMath xmlns:m="http://schemas.openxmlformats.org/officeDocument/2006/math">
                    <m:r>
                      <a:rPr lang="en-US" i="1" dirty="0" smtClean="0">
                        <a:latin typeface="Cambria Math" charset="0"/>
                      </a:rPr>
                      <m:t>𝑋</m:t>
                    </m:r>
                    <m:r>
                      <a:rPr lang="en-US" i="1" dirty="0" smtClean="0">
                        <a:latin typeface="Cambria Math" charset="0"/>
                      </a:rPr>
                      <m:t>={</m:t>
                    </m:r>
                    <m:sSub>
                      <m:sSubPr>
                        <m:ctrlPr>
                          <a:rPr lang="en-US" b="0" i="1" dirty="0" smtClean="0">
                            <a:latin typeface="Cambria Math" charset="0"/>
                          </a:rPr>
                        </m:ctrlPr>
                      </m:sSubPr>
                      <m:e>
                        <m:r>
                          <a:rPr lang="en-US" i="1" dirty="0" smtClean="0">
                            <a:latin typeface="Cambria Math" charset="0"/>
                          </a:rPr>
                          <m:t>𝑥</m:t>
                        </m:r>
                      </m:e>
                      <m:sub>
                        <m:r>
                          <a:rPr lang="en-US" i="1" dirty="0" smtClean="0">
                            <a:latin typeface="Cambria Math" charset="0"/>
                          </a:rPr>
                          <m:t>1</m:t>
                        </m:r>
                      </m:sub>
                    </m:sSub>
                    <m:r>
                      <a:rPr lang="en-US" i="1" dirty="0" smtClean="0">
                        <a:latin typeface="Cambria Math" charset="0"/>
                      </a:rPr>
                      <m:t>,</m:t>
                    </m:r>
                    <m:sSub>
                      <m:sSubPr>
                        <m:ctrlPr>
                          <a:rPr lang="en-US" b="0" i="1" dirty="0" smtClean="0">
                            <a:latin typeface="Cambria Math" charset="0"/>
                          </a:rPr>
                        </m:ctrlPr>
                      </m:sSubPr>
                      <m:e>
                        <m:r>
                          <a:rPr lang="en-US" i="1" dirty="0" smtClean="0">
                            <a:latin typeface="Cambria Math" charset="0"/>
                          </a:rPr>
                          <m:t>𝑥</m:t>
                        </m:r>
                      </m:e>
                      <m:sub>
                        <m:r>
                          <a:rPr lang="en-US" i="1" dirty="0" smtClean="0">
                            <a:latin typeface="Cambria Math" charset="0"/>
                          </a:rPr>
                          <m:t>2</m:t>
                        </m:r>
                      </m:sub>
                    </m:sSub>
                    <m:r>
                      <a:rPr lang="en-US" i="1" dirty="0" smtClean="0">
                        <a:latin typeface="Cambria Math" charset="0"/>
                      </a:rPr>
                      <m:t>,</m:t>
                    </m:r>
                    <m:sSub>
                      <m:sSubPr>
                        <m:ctrlPr>
                          <a:rPr lang="en-US" b="0" i="1" dirty="0" smtClean="0">
                            <a:latin typeface="Cambria Math" charset="0"/>
                          </a:rPr>
                        </m:ctrlPr>
                      </m:sSubPr>
                      <m:e>
                        <m:r>
                          <a:rPr lang="en-US" i="1" dirty="0" smtClean="0">
                            <a:latin typeface="Cambria Math" charset="0"/>
                          </a:rPr>
                          <m:t>𝑥</m:t>
                        </m:r>
                      </m:e>
                      <m:sub>
                        <m:r>
                          <a:rPr lang="en-US" i="1" dirty="0" smtClean="0">
                            <a:latin typeface="Cambria Math" charset="0"/>
                          </a:rPr>
                          <m:t>3</m:t>
                        </m:r>
                      </m:sub>
                    </m:sSub>
                    <m:r>
                      <a:rPr lang="en-US" i="1" dirty="0" smtClean="0">
                        <a:latin typeface="Cambria Math" charset="0"/>
                      </a:rPr>
                      <m:t>}</m:t>
                    </m:r>
                  </m:oMath>
                </a14:m>
                <a:r>
                  <a:rPr lang="en-US" dirty="0" smtClean="0"/>
                  <a:t>, </a:t>
                </a:r>
                <a14:m>
                  <m:oMath xmlns:m="http://schemas.openxmlformats.org/officeDocument/2006/math">
                    <m:r>
                      <a:rPr lang="en-US" b="0" i="1" dirty="0" smtClean="0">
                        <a:latin typeface="Cambria Math" charset="0"/>
                      </a:rPr>
                      <m:t>𝜋</m:t>
                    </m:r>
                    <m:r>
                      <a:rPr lang="en-US" b="0" i="1" dirty="0" smtClean="0">
                        <a:latin typeface="Cambria Math" charset="0"/>
                      </a:rPr>
                      <m:t>=(1,0,0)</m:t>
                    </m:r>
                  </m:oMath>
                </a14:m>
                <a:endParaRPr lang="en-US" dirty="0" smtClean="0"/>
              </a:p>
              <a:p>
                <a:pPr lvl="1"/>
                <a14:m>
                  <m:oMath xmlns:m="http://schemas.openxmlformats.org/officeDocument/2006/math">
                    <m:r>
                      <a:rPr lang="en-US" b="0" i="1" smtClean="0">
                        <a:latin typeface="Cambria Math" charset="0"/>
                      </a:rPr>
                      <m:t>𝑇</m:t>
                    </m:r>
                    <m:r>
                      <a:rPr lang="en-US" b="0" i="1" smtClean="0">
                        <a:latin typeface="Cambria Math" charset="0"/>
                      </a:rPr>
                      <m:t>=</m:t>
                    </m:r>
                    <m:d>
                      <m:dPr>
                        <m:begChr m:val="["/>
                        <m:endChr m:val="]"/>
                        <m:ctrlPr>
                          <a:rPr lang="mr-IN" b="0" i="1" smtClean="0">
                            <a:latin typeface="Cambria Math" charset="0"/>
                          </a:rPr>
                        </m:ctrlPr>
                      </m:dPr>
                      <m:e>
                        <m:m>
                          <m:mPr>
                            <m:mcs>
                              <m:mc>
                                <m:mcPr>
                                  <m:count m:val="3"/>
                                  <m:mcJc m:val="center"/>
                                </m:mcPr>
                              </m:mc>
                            </m:mcs>
                            <m:ctrlPr>
                              <a:rPr lang="uk-UA" b="0" i="1" smtClean="0">
                                <a:latin typeface="Cambria Math" charset="0"/>
                              </a:rPr>
                            </m:ctrlPr>
                          </m:mPr>
                          <m:mr>
                            <m:e>
                              <m:r>
                                <m:rPr>
                                  <m:brk m:alnAt="7"/>
                                </m:rPr>
                                <a:rPr lang="en-US" b="0" i="1" smtClean="0">
                                  <a:latin typeface="Cambria Math" charset="0"/>
                                </a:rPr>
                                <m:t>0</m:t>
                              </m:r>
                              <m:r>
                                <a:rPr lang="en-US" b="0" i="1" smtClean="0">
                                  <a:latin typeface="Cambria Math" charset="0"/>
                                </a:rPr>
                                <m:t>.1</m:t>
                              </m:r>
                            </m:e>
                            <m:e>
                              <m:r>
                                <a:rPr lang="en-US" b="0" i="1" smtClean="0">
                                  <a:latin typeface="Cambria Math" charset="0"/>
                                </a:rPr>
                                <m:t>0.4</m:t>
                              </m:r>
                            </m:e>
                            <m:e>
                              <m:r>
                                <a:rPr lang="en-US" b="0" i="1" smtClean="0">
                                  <a:latin typeface="Cambria Math" charset="0"/>
                                </a:rPr>
                                <m:t>0.5</m:t>
                              </m:r>
                            </m:e>
                          </m:mr>
                          <m:mr>
                            <m:e>
                              <m:r>
                                <a:rPr lang="en-US" b="0" i="1" smtClean="0">
                                  <a:latin typeface="Cambria Math" charset="0"/>
                                </a:rPr>
                                <m:t>0.4</m:t>
                              </m:r>
                            </m:e>
                            <m:e>
                              <m:r>
                                <a:rPr lang="en-US" b="0" i="1" smtClean="0">
                                  <a:latin typeface="Cambria Math" charset="0"/>
                                </a:rPr>
                                <m:t>0</m:t>
                              </m:r>
                            </m:e>
                            <m:e>
                              <m:r>
                                <a:rPr lang="en-US" b="0" i="1" smtClean="0">
                                  <a:latin typeface="Cambria Math" charset="0"/>
                                </a:rPr>
                                <m:t>0.6</m:t>
                              </m:r>
                            </m:e>
                          </m:mr>
                          <m:mr>
                            <m:e>
                              <m:r>
                                <a:rPr lang="en-US" b="0" i="1" smtClean="0">
                                  <a:latin typeface="Cambria Math" charset="0"/>
                                </a:rPr>
                                <m:t>0</m:t>
                              </m:r>
                            </m:e>
                            <m:e>
                              <m:r>
                                <a:rPr lang="en-US" b="0" i="1" smtClean="0">
                                  <a:latin typeface="Cambria Math" charset="0"/>
                                </a:rPr>
                                <m:t>0.6</m:t>
                              </m:r>
                            </m:e>
                            <m:e>
                              <m:r>
                                <a:rPr lang="en-US" b="0" i="1" smtClean="0">
                                  <a:latin typeface="Cambria Math" charset="0"/>
                                </a:rPr>
                                <m:t>0.4</m:t>
                              </m:r>
                            </m:e>
                          </m:mr>
                        </m:m>
                      </m:e>
                    </m:d>
                  </m:oMath>
                </a14:m>
                <a:endParaRPr lang="en-US" dirty="0" smtClean="0"/>
              </a:p>
              <a:p>
                <a:pPr lvl="1"/>
                <a:endParaRPr lang="en-US" dirty="0" smtClean="0"/>
              </a:p>
              <a:p>
                <a:pPr lvl="1"/>
                <a:r>
                  <a:rPr lang="en-US" dirty="0" smtClean="0"/>
                  <a:t>Trellis diagram</a:t>
                </a:r>
                <a:endParaRPr lang="en-US"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95694" y="1251467"/>
                <a:ext cx="8867553" cy="4851622"/>
              </a:xfrm>
              <a:prstGeom prst="rect">
                <a:avLst/>
              </a:prstGeom>
              <a:blipFill rotWithShape="0">
                <a:blip r:embed="rId2"/>
                <a:stretch>
                  <a:fillRect t="-1759" r="-963"/>
                </a:stretch>
              </a:blipFill>
            </p:spPr>
            <p:txBody>
              <a:bodyPr/>
              <a:lstStyle/>
              <a:p>
                <a:r>
                  <a:rPr lang="en-US">
                    <a:noFill/>
                  </a:rPr>
                  <a:t> </a:t>
                </a:r>
              </a:p>
            </p:txBody>
          </p:sp>
        </mc:Fallback>
      </mc:AlternateContent>
      <p:sp>
        <p:nvSpPr>
          <p:cNvPr id="2" name="Title 1"/>
          <p:cNvSpPr>
            <a:spLocks noGrp="1"/>
          </p:cNvSpPr>
          <p:nvPr>
            <p:ph type="title"/>
          </p:nvPr>
        </p:nvSpPr>
        <p:spPr>
          <a:xfrm>
            <a:off x="618018" y="0"/>
            <a:ext cx="7886700" cy="1325563"/>
          </a:xfrm>
        </p:spPr>
        <p:txBody>
          <a:bodyPr/>
          <a:lstStyle/>
          <a:p>
            <a:r>
              <a:rPr lang="en-US" dirty="0" smtClean="0"/>
              <a:t>Example: “Whack” a Mole</a:t>
            </a:r>
            <a:endParaRPr lang="en-US" dirty="0"/>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45627" t="53657" r="7022" b="6930"/>
          <a:stretch/>
        </p:blipFill>
        <p:spPr>
          <a:xfrm>
            <a:off x="4401879" y="2881424"/>
            <a:ext cx="4258602" cy="1988288"/>
          </a:xfrm>
          <a:prstGeom prst="rect">
            <a:avLst/>
          </a:prstGeom>
        </p:spPr>
      </p:pic>
      <p:grpSp>
        <p:nvGrpSpPr>
          <p:cNvPr id="14" name="Group 13"/>
          <p:cNvGrpSpPr/>
          <p:nvPr/>
        </p:nvGrpSpPr>
        <p:grpSpPr>
          <a:xfrm>
            <a:off x="1095153" y="5050462"/>
            <a:ext cx="520996" cy="414670"/>
            <a:chOff x="1095153" y="5209953"/>
            <a:chExt cx="520996" cy="414670"/>
          </a:xfrm>
        </p:grpSpPr>
        <p:sp>
          <p:nvSpPr>
            <p:cNvPr id="11" name="Oval 10"/>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3" name="TextBox 1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5" name="Group 14"/>
          <p:cNvGrpSpPr/>
          <p:nvPr/>
        </p:nvGrpSpPr>
        <p:grpSpPr>
          <a:xfrm>
            <a:off x="1098697" y="5585634"/>
            <a:ext cx="520996" cy="414670"/>
            <a:chOff x="1095153" y="5209953"/>
            <a:chExt cx="520996" cy="414670"/>
          </a:xfrm>
        </p:grpSpPr>
        <p:sp>
          <p:nvSpPr>
            <p:cNvPr id="16" name="Oval 15"/>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7" name="TextBox 16"/>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18" name="Group 17"/>
          <p:cNvGrpSpPr/>
          <p:nvPr/>
        </p:nvGrpSpPr>
        <p:grpSpPr>
          <a:xfrm>
            <a:off x="1098697" y="6138528"/>
            <a:ext cx="520996" cy="414670"/>
            <a:chOff x="1095153" y="5209953"/>
            <a:chExt cx="520996" cy="414670"/>
          </a:xfrm>
        </p:grpSpPr>
        <p:sp>
          <p:nvSpPr>
            <p:cNvPr id="19" name="Oval 18"/>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0" name="TextBox 19"/>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21" name="Group 20"/>
          <p:cNvGrpSpPr/>
          <p:nvPr/>
        </p:nvGrpSpPr>
        <p:grpSpPr>
          <a:xfrm>
            <a:off x="2066260" y="5075271"/>
            <a:ext cx="520996" cy="414670"/>
            <a:chOff x="1095153" y="5209953"/>
            <a:chExt cx="520996" cy="414670"/>
          </a:xfrm>
        </p:grpSpPr>
        <p:sp>
          <p:nvSpPr>
            <p:cNvPr id="22" name="Oval 2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3" name="TextBox 2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24" name="Group 23"/>
          <p:cNvGrpSpPr/>
          <p:nvPr/>
        </p:nvGrpSpPr>
        <p:grpSpPr>
          <a:xfrm>
            <a:off x="2069804" y="5610443"/>
            <a:ext cx="520996" cy="414670"/>
            <a:chOff x="1095153" y="5209953"/>
            <a:chExt cx="520996" cy="414670"/>
          </a:xfrm>
        </p:grpSpPr>
        <p:sp>
          <p:nvSpPr>
            <p:cNvPr id="25" name="Oval 2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6" name="TextBox 2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27" name="Group 26"/>
          <p:cNvGrpSpPr/>
          <p:nvPr/>
        </p:nvGrpSpPr>
        <p:grpSpPr>
          <a:xfrm>
            <a:off x="2069804" y="6163337"/>
            <a:ext cx="520996" cy="414670"/>
            <a:chOff x="1095153" y="5209953"/>
            <a:chExt cx="520996" cy="414670"/>
          </a:xfrm>
        </p:grpSpPr>
        <p:sp>
          <p:nvSpPr>
            <p:cNvPr id="28" name="Oval 2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9" name="TextBox 2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30" name="Group 29"/>
          <p:cNvGrpSpPr/>
          <p:nvPr/>
        </p:nvGrpSpPr>
        <p:grpSpPr>
          <a:xfrm>
            <a:off x="3033823" y="5064639"/>
            <a:ext cx="520996" cy="414670"/>
            <a:chOff x="1095153" y="5209953"/>
            <a:chExt cx="520996" cy="414670"/>
          </a:xfrm>
        </p:grpSpPr>
        <p:sp>
          <p:nvSpPr>
            <p:cNvPr id="31" name="Oval 30"/>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2" name="TextBox 31"/>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33" name="Group 32"/>
          <p:cNvGrpSpPr/>
          <p:nvPr/>
        </p:nvGrpSpPr>
        <p:grpSpPr>
          <a:xfrm>
            <a:off x="3037367" y="5599811"/>
            <a:ext cx="520996" cy="414670"/>
            <a:chOff x="1095153" y="5209953"/>
            <a:chExt cx="520996" cy="414670"/>
          </a:xfrm>
        </p:grpSpPr>
        <p:sp>
          <p:nvSpPr>
            <p:cNvPr id="34" name="Oval 33"/>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5" name="TextBox 34"/>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36" name="Group 35"/>
          <p:cNvGrpSpPr/>
          <p:nvPr/>
        </p:nvGrpSpPr>
        <p:grpSpPr>
          <a:xfrm>
            <a:off x="3037367" y="6152705"/>
            <a:ext cx="520996" cy="414670"/>
            <a:chOff x="1095153" y="5209953"/>
            <a:chExt cx="520996" cy="414670"/>
          </a:xfrm>
        </p:grpSpPr>
        <p:sp>
          <p:nvSpPr>
            <p:cNvPr id="37" name="Oval 36"/>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8" name="TextBox 37"/>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48" name="Group 47"/>
          <p:cNvGrpSpPr/>
          <p:nvPr/>
        </p:nvGrpSpPr>
        <p:grpSpPr>
          <a:xfrm>
            <a:off x="4043916" y="5064639"/>
            <a:ext cx="520996" cy="414670"/>
            <a:chOff x="1095153" y="5209953"/>
            <a:chExt cx="520996" cy="414670"/>
          </a:xfrm>
        </p:grpSpPr>
        <p:sp>
          <p:nvSpPr>
            <p:cNvPr id="49" name="Oval 48"/>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50" name="TextBox 49"/>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51" name="Group 50"/>
          <p:cNvGrpSpPr/>
          <p:nvPr/>
        </p:nvGrpSpPr>
        <p:grpSpPr>
          <a:xfrm>
            <a:off x="4047460" y="5599811"/>
            <a:ext cx="520996" cy="414670"/>
            <a:chOff x="1095153" y="5209953"/>
            <a:chExt cx="520996" cy="414670"/>
          </a:xfrm>
        </p:grpSpPr>
        <p:sp>
          <p:nvSpPr>
            <p:cNvPr id="52" name="Oval 5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53" name="TextBox 5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54" name="Group 53"/>
          <p:cNvGrpSpPr/>
          <p:nvPr/>
        </p:nvGrpSpPr>
        <p:grpSpPr>
          <a:xfrm>
            <a:off x="4047460" y="6152705"/>
            <a:ext cx="520996" cy="414670"/>
            <a:chOff x="1095153" y="5209953"/>
            <a:chExt cx="520996" cy="414670"/>
          </a:xfrm>
        </p:grpSpPr>
        <p:sp>
          <p:nvSpPr>
            <p:cNvPr id="55" name="Oval 5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56" name="TextBox 5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sp>
        <p:nvSpPr>
          <p:cNvPr id="57" name="Oval 56"/>
          <p:cNvSpPr/>
          <p:nvPr/>
        </p:nvSpPr>
        <p:spPr>
          <a:xfrm>
            <a:off x="5029200" y="5826639"/>
            <a:ext cx="85060" cy="956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34765" y="5830178"/>
            <a:ext cx="85060" cy="956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47415" y="5830177"/>
            <a:ext cx="85060" cy="956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13" idx="3"/>
          </p:cNvCxnSpPr>
          <p:nvPr/>
        </p:nvCxnSpPr>
        <p:spPr>
          <a:xfrm flipV="1">
            <a:off x="1616149" y="523121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640958" y="638307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3" idx="3"/>
            <a:endCxn id="25" idx="2"/>
          </p:cNvCxnSpPr>
          <p:nvPr/>
        </p:nvCxnSpPr>
        <p:spPr>
          <a:xfrm>
            <a:off x="1616149" y="5235128"/>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28" idx="2"/>
          </p:cNvCxnSpPr>
          <p:nvPr/>
        </p:nvCxnSpPr>
        <p:spPr>
          <a:xfrm>
            <a:off x="1609061" y="5249305"/>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7" idx="3"/>
            <a:endCxn id="22" idx="2"/>
          </p:cNvCxnSpPr>
          <p:nvPr/>
        </p:nvCxnSpPr>
        <p:spPr>
          <a:xfrm flipV="1">
            <a:off x="1619693" y="5287923"/>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7" idx="3"/>
            <a:endCxn id="28" idx="2"/>
          </p:cNvCxnSpPr>
          <p:nvPr/>
        </p:nvCxnSpPr>
        <p:spPr>
          <a:xfrm>
            <a:off x="1619693" y="5770300"/>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25" idx="2"/>
          </p:cNvCxnSpPr>
          <p:nvPr/>
        </p:nvCxnSpPr>
        <p:spPr>
          <a:xfrm flipV="1">
            <a:off x="1580707" y="5823095"/>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2544736" y="522412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2569545" y="637598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544736" y="5228038"/>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2537648" y="5242215"/>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2548280" y="5280833"/>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2548280" y="5763210"/>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2509294" y="5816005"/>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3544190" y="5234758"/>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3568999" y="6386618"/>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3544190" y="5238670"/>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537102" y="5252847"/>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3547734" y="5291465"/>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3547734" y="5773842"/>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3508748" y="5826637"/>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063256" y="6519446"/>
            <a:ext cx="925032" cy="338554"/>
          </a:xfrm>
          <a:prstGeom prst="rect">
            <a:avLst/>
          </a:prstGeom>
          <a:noFill/>
        </p:spPr>
        <p:txBody>
          <a:bodyPr wrap="square" rtlCol="0">
            <a:spAutoFit/>
          </a:bodyPr>
          <a:lstStyle/>
          <a:p>
            <a:r>
              <a:rPr lang="en-US" sz="1600" dirty="0"/>
              <a:t>t</a:t>
            </a:r>
            <a:r>
              <a:rPr lang="en-US" sz="1600" dirty="0" smtClean="0"/>
              <a:t>=0</a:t>
            </a:r>
            <a:endParaRPr lang="en-US" sz="1600" dirty="0"/>
          </a:p>
        </p:txBody>
      </p:sp>
      <p:sp>
        <p:nvSpPr>
          <p:cNvPr id="92" name="TextBox 91"/>
          <p:cNvSpPr txBox="1"/>
          <p:nvPr/>
        </p:nvSpPr>
        <p:spPr>
          <a:xfrm>
            <a:off x="2055628" y="6519446"/>
            <a:ext cx="925032" cy="338554"/>
          </a:xfrm>
          <a:prstGeom prst="rect">
            <a:avLst/>
          </a:prstGeom>
          <a:noFill/>
        </p:spPr>
        <p:txBody>
          <a:bodyPr wrap="square" rtlCol="0">
            <a:spAutoFit/>
          </a:bodyPr>
          <a:lstStyle/>
          <a:p>
            <a:r>
              <a:rPr lang="en-US" sz="1600" dirty="0" smtClean="0"/>
              <a:t>t=1</a:t>
            </a:r>
            <a:endParaRPr lang="en-US" sz="1600" dirty="0"/>
          </a:p>
        </p:txBody>
      </p:sp>
      <p:sp>
        <p:nvSpPr>
          <p:cNvPr id="93" name="TextBox 92"/>
          <p:cNvSpPr txBox="1"/>
          <p:nvPr/>
        </p:nvSpPr>
        <p:spPr>
          <a:xfrm>
            <a:off x="3037368" y="6519446"/>
            <a:ext cx="925032" cy="338554"/>
          </a:xfrm>
          <a:prstGeom prst="rect">
            <a:avLst/>
          </a:prstGeom>
          <a:noFill/>
        </p:spPr>
        <p:txBody>
          <a:bodyPr wrap="square" rtlCol="0">
            <a:spAutoFit/>
          </a:bodyPr>
          <a:lstStyle/>
          <a:p>
            <a:r>
              <a:rPr lang="en-US" sz="1600" dirty="0" smtClean="0"/>
              <a:t>t=2</a:t>
            </a:r>
            <a:endParaRPr lang="en-US" sz="1600" dirty="0"/>
          </a:p>
        </p:txBody>
      </p:sp>
      <p:sp>
        <p:nvSpPr>
          <p:cNvPr id="94" name="TextBox 93"/>
          <p:cNvSpPr txBox="1"/>
          <p:nvPr/>
        </p:nvSpPr>
        <p:spPr>
          <a:xfrm>
            <a:off x="4040373" y="6519446"/>
            <a:ext cx="925032" cy="338554"/>
          </a:xfrm>
          <a:prstGeom prst="rect">
            <a:avLst/>
          </a:prstGeom>
          <a:noFill/>
        </p:spPr>
        <p:txBody>
          <a:bodyPr wrap="square" rtlCol="0">
            <a:spAutoFit/>
          </a:bodyPr>
          <a:lstStyle/>
          <a:p>
            <a:r>
              <a:rPr lang="en-US" sz="1600" dirty="0" smtClean="0"/>
              <a:t>t=3</a:t>
            </a:r>
            <a:endParaRPr lang="en-US" sz="1600" dirty="0"/>
          </a:p>
        </p:txBody>
      </p:sp>
      <p:grpSp>
        <p:nvGrpSpPr>
          <p:cNvPr id="107" name="Group 106"/>
          <p:cNvGrpSpPr/>
          <p:nvPr/>
        </p:nvGrpSpPr>
        <p:grpSpPr>
          <a:xfrm>
            <a:off x="1105786" y="5628169"/>
            <a:ext cx="3342168" cy="935664"/>
            <a:chOff x="1105786" y="5628169"/>
            <a:chExt cx="3342168" cy="935664"/>
          </a:xfrm>
        </p:grpSpPr>
        <p:cxnSp>
          <p:nvCxnSpPr>
            <p:cNvPr id="96" name="Straight Connector 95"/>
            <p:cNvCxnSpPr>
              <a:stCxn id="20" idx="3"/>
              <a:endCxn id="25" idx="2"/>
            </p:cNvCxnSpPr>
            <p:nvPr/>
          </p:nvCxnSpPr>
          <p:spPr>
            <a:xfrm flipV="1">
              <a:off x="1619693" y="5823095"/>
              <a:ext cx="450111" cy="500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26" idx="3"/>
            </p:cNvCxnSpPr>
            <p:nvPr/>
          </p:nvCxnSpPr>
          <p:spPr>
            <a:xfrm>
              <a:off x="2590800" y="5795109"/>
              <a:ext cx="343786" cy="4887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526465" y="6390167"/>
              <a:ext cx="428847" cy="3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105786" y="6145619"/>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087526" y="5628169"/>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055088" y="6170428"/>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4054549" y="6170429"/>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78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dissolve">
                                      <p:cBhvr>
                                        <p:cTn id="37" dur="500"/>
                                        <p:tgtEl>
                                          <p:spTgt spid="61"/>
                                        </p:tgtEl>
                                      </p:cBhvr>
                                    </p:animEffect>
                                  </p:childTnLst>
                                </p:cTn>
                              </p:par>
                              <p:par>
                                <p:cTn id="38" presetID="9"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dissolve">
                                      <p:cBhvr>
                                        <p:cTn id="40" dur="500"/>
                                        <p:tgtEl>
                                          <p:spTgt spid="69"/>
                                        </p:tgtEl>
                                      </p:cBhvr>
                                    </p:animEffect>
                                  </p:childTnLst>
                                </p:cTn>
                              </p:par>
                              <p:par>
                                <p:cTn id="41" presetID="9"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dissolve">
                                      <p:cBhvr>
                                        <p:cTn id="43" dur="500"/>
                                        <p:tgtEl>
                                          <p:spTgt spid="64"/>
                                        </p:tgtEl>
                                      </p:cBhvr>
                                    </p:animEffect>
                                  </p:childTnLst>
                                </p:cTn>
                              </p:par>
                              <p:par>
                                <p:cTn id="44" presetID="9"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dissolve">
                                      <p:cBhvr>
                                        <p:cTn id="46" dur="500"/>
                                        <p:tgtEl>
                                          <p:spTgt spid="67"/>
                                        </p:tgtEl>
                                      </p:cBhvr>
                                    </p:animEffect>
                                  </p:childTnLst>
                                </p:cTn>
                              </p:par>
                              <p:par>
                                <p:cTn id="47" presetID="9"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dissolve">
                                      <p:cBhvr>
                                        <p:cTn id="52" dur="500"/>
                                        <p:tgtEl>
                                          <p:spTgt spid="63"/>
                                        </p:tgtEl>
                                      </p:cBhvr>
                                    </p:animEffect>
                                  </p:childTnLst>
                                </p:cTn>
                              </p:par>
                              <p:par>
                                <p:cTn id="53" presetID="9"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par>
                                <p:cTn id="59" presetID="9"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dissolve">
                                      <p:cBhvr>
                                        <p:cTn id="64" dur="500"/>
                                        <p:tgtEl>
                                          <p:spTgt spid="7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dissolve">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500"/>
                                        <p:tgtEl>
                                          <p:spTgt spid="33"/>
                                        </p:tgtEl>
                                      </p:cBhvr>
                                    </p:animEffect>
                                  </p:childTnLst>
                                </p:cTn>
                              </p:par>
                              <p:par>
                                <p:cTn id="76" presetID="9"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par>
                                <p:cTn id="79" presetID="9"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500"/>
                                        <p:tgtEl>
                                          <p:spTgt spid="48"/>
                                        </p:tgtEl>
                                      </p:cBhvr>
                                    </p:animEffect>
                                  </p:childTnLst>
                                </p:cTn>
                              </p:par>
                              <p:par>
                                <p:cTn id="82" presetID="9"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dissolve">
                                      <p:cBhvr>
                                        <p:cTn id="84" dur="500"/>
                                        <p:tgtEl>
                                          <p:spTgt spid="51"/>
                                        </p:tgtEl>
                                      </p:cBhvr>
                                    </p:animEffect>
                                  </p:childTnLst>
                                </p:cTn>
                              </p:par>
                              <p:par>
                                <p:cTn id="85" presetID="9"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dissolve">
                                      <p:cBhvr>
                                        <p:cTn id="87" dur="500"/>
                                        <p:tgtEl>
                                          <p:spTgt spid="5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dissolve">
                                      <p:cBhvr>
                                        <p:cTn id="90" dur="500"/>
                                        <p:tgtEl>
                                          <p:spTgt spid="5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dissolve">
                                      <p:cBhvr>
                                        <p:cTn id="93" dur="500"/>
                                        <p:tgtEl>
                                          <p:spTgt spid="5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dissolve">
                                      <p:cBhvr>
                                        <p:cTn id="96" dur="500"/>
                                        <p:tgtEl>
                                          <p:spTgt spid="59"/>
                                        </p:tgtEl>
                                      </p:cBhvr>
                                    </p:animEffect>
                                  </p:childTnLst>
                                </p:cTn>
                              </p:par>
                              <p:par>
                                <p:cTn id="97" presetID="9"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dissolve">
                                      <p:cBhvr>
                                        <p:cTn id="99" dur="500"/>
                                        <p:tgtEl>
                                          <p:spTgt spid="77"/>
                                        </p:tgtEl>
                                      </p:cBhvr>
                                    </p:animEffect>
                                  </p:childTnLst>
                                </p:cTn>
                              </p:par>
                              <p:par>
                                <p:cTn id="100" presetID="9" presetClass="entr" presetSubtype="0" fill="hold"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dissolve">
                                      <p:cBhvr>
                                        <p:cTn id="102" dur="500"/>
                                        <p:tgtEl>
                                          <p:spTgt spid="78"/>
                                        </p:tgtEl>
                                      </p:cBhvr>
                                    </p:animEffect>
                                  </p:childTnLst>
                                </p:cTn>
                              </p:par>
                              <p:par>
                                <p:cTn id="103" presetID="9"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dissolve">
                                      <p:cBhvr>
                                        <p:cTn id="105" dur="500"/>
                                        <p:tgtEl>
                                          <p:spTgt spid="79"/>
                                        </p:tgtEl>
                                      </p:cBhvr>
                                    </p:animEffect>
                                  </p:childTnLst>
                                </p:cTn>
                              </p:par>
                              <p:par>
                                <p:cTn id="106" presetID="9" presetClass="entr" presetSubtype="0" fill="hold" nodeType="with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dissolve">
                                      <p:cBhvr>
                                        <p:cTn id="108" dur="500"/>
                                        <p:tgtEl>
                                          <p:spTgt spid="80"/>
                                        </p:tgtEl>
                                      </p:cBhvr>
                                    </p:animEffect>
                                  </p:childTnLst>
                                </p:cTn>
                              </p:par>
                              <p:par>
                                <p:cTn id="109" presetID="9"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dissolve">
                                      <p:cBhvr>
                                        <p:cTn id="111" dur="500"/>
                                        <p:tgtEl>
                                          <p:spTgt spid="81"/>
                                        </p:tgtEl>
                                      </p:cBhvr>
                                    </p:animEffect>
                                  </p:childTnLst>
                                </p:cTn>
                              </p:par>
                              <p:par>
                                <p:cTn id="112" presetID="9" presetClass="entr" presetSubtype="0" fill="hold" nodeType="with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dissolve">
                                      <p:cBhvr>
                                        <p:cTn id="114" dur="500"/>
                                        <p:tgtEl>
                                          <p:spTgt spid="82"/>
                                        </p:tgtEl>
                                      </p:cBhvr>
                                    </p:animEffect>
                                  </p:childTnLst>
                                </p:cTn>
                              </p:par>
                              <p:par>
                                <p:cTn id="115" presetID="9"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dissolve">
                                      <p:cBhvr>
                                        <p:cTn id="117" dur="500"/>
                                        <p:tgtEl>
                                          <p:spTgt spid="83"/>
                                        </p:tgtEl>
                                      </p:cBhvr>
                                    </p:animEffect>
                                  </p:childTnLst>
                                </p:cTn>
                              </p:par>
                              <p:par>
                                <p:cTn id="118" presetID="9" presetClass="entr" presetSubtype="0" fill="hold" nodeType="with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dissolve">
                                      <p:cBhvr>
                                        <p:cTn id="120" dur="500"/>
                                        <p:tgtEl>
                                          <p:spTgt spid="84"/>
                                        </p:tgtEl>
                                      </p:cBhvr>
                                    </p:animEffect>
                                  </p:childTnLst>
                                </p:cTn>
                              </p:par>
                              <p:par>
                                <p:cTn id="121" presetID="9" presetClass="entr" presetSubtype="0" fill="hold" nodeType="with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dissolve">
                                      <p:cBhvr>
                                        <p:cTn id="123" dur="500"/>
                                        <p:tgtEl>
                                          <p:spTgt spid="85"/>
                                        </p:tgtEl>
                                      </p:cBhvr>
                                    </p:animEffect>
                                  </p:childTnLst>
                                </p:cTn>
                              </p:par>
                              <p:par>
                                <p:cTn id="124" presetID="9" presetClass="entr" presetSubtype="0" fill="hold" nodeType="withEffect">
                                  <p:stCondLst>
                                    <p:cond delay="0"/>
                                  </p:stCondLst>
                                  <p:childTnLst>
                                    <p:set>
                                      <p:cBhvr>
                                        <p:cTn id="125" dur="1" fill="hold">
                                          <p:stCondLst>
                                            <p:cond delay="0"/>
                                          </p:stCondLst>
                                        </p:cTn>
                                        <p:tgtEl>
                                          <p:spTgt spid="86"/>
                                        </p:tgtEl>
                                        <p:attrNameLst>
                                          <p:attrName>style.visibility</p:attrName>
                                        </p:attrNameLst>
                                      </p:cBhvr>
                                      <p:to>
                                        <p:strVal val="visible"/>
                                      </p:to>
                                    </p:set>
                                    <p:animEffect transition="in" filter="dissolve">
                                      <p:cBhvr>
                                        <p:cTn id="126" dur="500"/>
                                        <p:tgtEl>
                                          <p:spTgt spid="86"/>
                                        </p:tgtEl>
                                      </p:cBhvr>
                                    </p:animEffect>
                                  </p:childTnLst>
                                </p:cTn>
                              </p:par>
                              <p:par>
                                <p:cTn id="127" presetID="9" presetClass="entr" presetSubtype="0" fill="hold"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dissolve">
                                      <p:cBhvr>
                                        <p:cTn id="129" dur="500"/>
                                        <p:tgtEl>
                                          <p:spTgt spid="87"/>
                                        </p:tgtEl>
                                      </p:cBhvr>
                                    </p:animEffect>
                                  </p:childTnLst>
                                </p:cTn>
                              </p:par>
                              <p:par>
                                <p:cTn id="130" presetID="9" presetClass="entr" presetSubtype="0"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Effect transition="in" filter="dissolve">
                                      <p:cBhvr>
                                        <p:cTn id="132" dur="500"/>
                                        <p:tgtEl>
                                          <p:spTgt spid="88"/>
                                        </p:tgtEl>
                                      </p:cBhvr>
                                    </p:animEffect>
                                  </p:childTnLst>
                                </p:cTn>
                              </p:par>
                              <p:par>
                                <p:cTn id="133" presetID="9" presetClass="entr" presetSubtype="0" fill="hold" nodeType="with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dissolve">
                                      <p:cBhvr>
                                        <p:cTn id="135" dur="500"/>
                                        <p:tgtEl>
                                          <p:spTgt spid="89"/>
                                        </p:tgtEl>
                                      </p:cBhvr>
                                    </p:animEffect>
                                  </p:childTnLst>
                                </p:cTn>
                              </p:par>
                              <p:par>
                                <p:cTn id="136" presetID="9" presetClass="entr" presetSubtype="0" fill="hold" nodeType="with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dissolve">
                                      <p:cBhvr>
                                        <p:cTn id="138" dur="500"/>
                                        <p:tgtEl>
                                          <p:spTgt spid="90"/>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animEffect transition="in" filter="dissolve">
                                      <p:cBhvr>
                                        <p:cTn id="141" dur="500"/>
                                        <p:tgtEl>
                                          <p:spTgt spid="93"/>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94"/>
                                        </p:tgtEl>
                                        <p:attrNameLst>
                                          <p:attrName>style.visibility</p:attrName>
                                        </p:attrNameLst>
                                      </p:cBhvr>
                                      <p:to>
                                        <p:strVal val="visible"/>
                                      </p:to>
                                    </p:set>
                                    <p:animEffect transition="in" filter="dissolve">
                                      <p:cBhvr>
                                        <p:cTn id="144" dur="500"/>
                                        <p:tgtEl>
                                          <p:spTgt spid="9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07"/>
                                        </p:tgtEl>
                                        <p:attrNameLst>
                                          <p:attrName>style.visibility</p:attrName>
                                        </p:attrNameLst>
                                      </p:cBhvr>
                                      <p:to>
                                        <p:strVal val="visible"/>
                                      </p:to>
                                    </p:set>
                                    <p:animEffect transition="in" filter="dissolve">
                                      <p:cBhvr>
                                        <p:cTn id="14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91" grpId="0"/>
      <p:bldP spid="92" grpId="0"/>
      <p:bldP spid="93" grpId="0"/>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normAutofit/>
          </a:bodyPr>
          <a:lstStyle/>
          <a:p>
            <a:r>
              <a:rPr lang="en-US" dirty="0" smtClean="0"/>
              <a:t>Feature-based learning</a:t>
            </a:r>
          </a:p>
          <a:p>
            <a:endParaRPr lang="en-US" dirty="0"/>
          </a:p>
          <a:p>
            <a:r>
              <a:rPr lang="en-US" dirty="0" smtClean="0"/>
              <a:t>Introduction to partially observable states</a:t>
            </a:r>
          </a:p>
          <a:p>
            <a:endParaRPr lang="en-US" dirty="0"/>
          </a:p>
          <a:p>
            <a:endParaRPr lang="en-US" dirty="0"/>
          </a:p>
        </p:txBody>
      </p:sp>
    </p:spTree>
    <p:extLst>
      <p:ext uri="{BB962C8B-B14F-4D97-AF65-F5344CB8AC3E}">
        <p14:creationId xmlns:p14="http://schemas.microsoft.com/office/powerpoint/2010/main" val="1939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22744"/>
            <a:ext cx="9271591" cy="4954219"/>
          </a:xfrm>
        </p:spPr>
        <p:txBody>
          <a:bodyPr/>
          <a:lstStyle/>
          <a:p>
            <a:r>
              <a:rPr lang="en-US" dirty="0" smtClean="0"/>
              <a:t>Assume that it is dark but you can hear the mole (with some uncertainty) every time that it surfaces with the following probabilities</a:t>
            </a:r>
          </a:p>
          <a:p>
            <a:endParaRPr lang="en-US" dirty="0"/>
          </a:p>
          <a:p>
            <a:endParaRPr lang="en-US" dirty="0" smtClean="0"/>
          </a:p>
          <a:p>
            <a:endParaRPr lang="en-US" dirty="0"/>
          </a:p>
          <a:p>
            <a:r>
              <a:rPr lang="en-US" dirty="0" smtClean="0"/>
              <a:t>Over three times that the mole surfaces we make the following measurements Y=(1,3,3)</a:t>
            </a:r>
          </a:p>
          <a:p>
            <a:r>
              <a:rPr lang="en-US" dirty="0" smtClean="0"/>
              <a:t>Problem: compute the most likely state trajectory (Viterbi algorithm)</a:t>
            </a:r>
          </a:p>
        </p:txBody>
      </p:sp>
      <p:sp>
        <p:nvSpPr>
          <p:cNvPr id="8" name="Title 1"/>
          <p:cNvSpPr>
            <a:spLocks noGrp="1"/>
          </p:cNvSpPr>
          <p:nvPr>
            <p:ph type="title"/>
          </p:nvPr>
        </p:nvSpPr>
        <p:spPr>
          <a:xfrm>
            <a:off x="618018" y="0"/>
            <a:ext cx="7886700" cy="1325563"/>
          </a:xfrm>
        </p:spPr>
        <p:txBody>
          <a:bodyPr/>
          <a:lstStyle/>
          <a:p>
            <a:r>
              <a:rPr lang="en-US" dirty="0" smtClean="0"/>
              <a:t>Example: Model a Mole</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067493" y="2509284"/>
                <a:ext cx="2753190"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𝑂</m:t>
                      </m:r>
                      <m:r>
                        <a:rPr lang="en-US" sz="2400" b="0" i="1" smtClean="0">
                          <a:latin typeface="Cambria Math" charset="0"/>
                        </a:rPr>
                        <m:t>=</m:t>
                      </m:r>
                      <m:d>
                        <m:dPr>
                          <m:begChr m:val="["/>
                          <m:endChr m:val="]"/>
                          <m:ctrlPr>
                            <a:rPr lang="mr-IN" sz="2400" b="0" i="1" smtClean="0">
                              <a:latin typeface="Cambria Math" charset="0"/>
                            </a:rPr>
                          </m:ctrlPr>
                        </m:dPr>
                        <m:e>
                          <m:m>
                            <m:mPr>
                              <m:mcs>
                                <m:mc>
                                  <m:mcPr>
                                    <m:count m:val="3"/>
                                    <m:mcJc m:val="center"/>
                                  </m:mcPr>
                                </m:mc>
                              </m:mcs>
                              <m:ctrlPr>
                                <a:rPr lang="uk-UA" sz="2400" b="0" i="1" smtClean="0">
                                  <a:latin typeface="Cambria Math" charset="0"/>
                                </a:rPr>
                              </m:ctrlPr>
                            </m:mPr>
                            <m:mr>
                              <m:e>
                                <m:r>
                                  <m:rPr>
                                    <m:brk m:alnAt="7"/>
                                  </m:rPr>
                                  <a:rPr lang="en-US" sz="2400" b="0" i="1" smtClean="0">
                                    <a:latin typeface="Cambria Math" charset="0"/>
                                  </a:rPr>
                                  <m:t>0</m:t>
                                </m:r>
                                <m:r>
                                  <a:rPr lang="en-US" sz="2400" b="0" i="1" smtClean="0">
                                    <a:latin typeface="Cambria Math" charset="0"/>
                                  </a:rPr>
                                  <m:t>.6</m:t>
                                </m:r>
                              </m:e>
                              <m:e>
                                <m:r>
                                  <a:rPr lang="en-US" sz="2400" b="0" i="1" smtClean="0">
                                    <a:latin typeface="Cambria Math" charset="0"/>
                                  </a:rPr>
                                  <m:t>0.2</m:t>
                                </m:r>
                              </m:e>
                              <m:e>
                                <m:r>
                                  <a:rPr lang="en-US" sz="2400" b="0" i="1" smtClean="0">
                                    <a:latin typeface="Cambria Math" charset="0"/>
                                  </a:rPr>
                                  <m:t>0.2</m:t>
                                </m:r>
                              </m:e>
                            </m:mr>
                            <m:mr>
                              <m:e>
                                <m:r>
                                  <a:rPr lang="en-US" sz="2400" b="0" i="1" smtClean="0">
                                    <a:latin typeface="Cambria Math" charset="0"/>
                                  </a:rPr>
                                  <m:t>0.2</m:t>
                                </m:r>
                              </m:e>
                              <m:e>
                                <m:r>
                                  <a:rPr lang="en-US" sz="2400" b="0" i="1" smtClean="0">
                                    <a:latin typeface="Cambria Math" charset="0"/>
                                  </a:rPr>
                                  <m:t>0.6</m:t>
                                </m:r>
                              </m:e>
                              <m:e>
                                <m:r>
                                  <a:rPr lang="en-US" sz="2400" b="0" i="1" smtClean="0">
                                    <a:latin typeface="Cambria Math" charset="0"/>
                                  </a:rPr>
                                  <m:t>0.2</m:t>
                                </m:r>
                              </m:e>
                            </m:mr>
                            <m:mr>
                              <m:e>
                                <m:r>
                                  <a:rPr lang="en-US" sz="2400" b="0" i="1" smtClean="0">
                                    <a:latin typeface="Cambria Math" charset="0"/>
                                  </a:rPr>
                                  <m:t>0.2</m:t>
                                </m:r>
                              </m:e>
                              <m:e>
                                <m:r>
                                  <a:rPr lang="en-US" sz="2400" b="0" i="1" smtClean="0">
                                    <a:latin typeface="Cambria Math" charset="0"/>
                                  </a:rPr>
                                  <m:t>0.2</m:t>
                                </m:r>
                              </m:e>
                              <m:e>
                                <m:r>
                                  <a:rPr lang="en-US" sz="2400" b="0" i="1" smtClean="0">
                                    <a:latin typeface="Cambria Math" charset="0"/>
                                  </a:rPr>
                                  <m:t>0.6</m:t>
                                </m:r>
                              </m:e>
                            </m:mr>
                          </m:m>
                        </m:e>
                      </m:d>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67493" y="2509284"/>
                <a:ext cx="2753190" cy="97661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63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222744"/>
            <a:ext cx="9144000" cy="5635256"/>
          </a:xfrm>
        </p:spPr>
        <p:txBody>
          <a:bodyPr>
            <a:normAutofit fontScale="70000" lnSpcReduction="20000"/>
          </a:bodyPr>
          <a:lstStyle/>
          <a:p>
            <a:r>
              <a:rPr lang="en-US" sz="3400" dirty="0" smtClean="0"/>
              <a:t>Key: Viterbi algorithm uses dynamic programming and the Markov property of the HMM </a:t>
            </a:r>
          </a:p>
          <a:p>
            <a:endParaRPr lang="en-US" dirty="0"/>
          </a:p>
          <a:p>
            <a:r>
              <a:rPr lang="en-US" dirty="0" smtClean="0"/>
              <a:t>Define </a:t>
            </a:r>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Then:</a:t>
            </a:r>
          </a:p>
          <a:p>
            <a:endParaRPr lang="en-US" dirty="0"/>
          </a:p>
          <a:p>
            <a:r>
              <a:rPr lang="en-US" dirty="0" smtClean="0"/>
              <a:t>Iterate to find the probability of the most likely path that ends at each possible state x at the final time. The highest probability path is the desired solution</a:t>
            </a:r>
          </a:p>
        </p:txBody>
      </p:sp>
      <p:sp>
        <p:nvSpPr>
          <p:cNvPr id="8" name="Title 1"/>
          <p:cNvSpPr>
            <a:spLocks noGrp="1"/>
          </p:cNvSpPr>
          <p:nvPr>
            <p:ph type="title"/>
          </p:nvPr>
        </p:nvSpPr>
        <p:spPr>
          <a:xfrm>
            <a:off x="618018" y="0"/>
            <a:ext cx="7886700" cy="1325563"/>
          </a:xfrm>
        </p:spPr>
        <p:txBody>
          <a:bodyPr/>
          <a:lstStyle/>
          <a:p>
            <a:r>
              <a:rPr lang="en-US" dirty="0" smtClean="0"/>
              <a:t>Example: Model a Mole</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281762" y="2604977"/>
                <a:ext cx="4252896" cy="397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𝑠</m:t>
                          </m:r>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r>
                                    <a:rPr lang="en-US" b="0" i="1" smtClean="0">
                                      <a:latin typeface="Cambria Math" charset="0"/>
                                    </a:rPr>
                                    <m:t>𝑘</m:t>
                                  </m:r>
                                  <m:r>
                                    <a:rPr lang="en-US" b="0" i="1" smtClean="0">
                                      <a:latin typeface="Cambria Math" charset="0"/>
                                    </a:rPr>
                                    <m:t>−1</m:t>
                                  </m:r>
                                </m:sub>
                              </m:sSub>
                            </m:lim>
                          </m:limLow>
                        </m:fName>
                        <m:e>
                          <m:r>
                            <m:rPr>
                              <m:sty m:val="p"/>
                            </m:rPr>
                            <a:rPr lang="en-US" b="0" i="0" smtClean="0">
                              <a:latin typeface="Cambria Math" charset="0"/>
                            </a:rPr>
                            <m:t>Pr</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r>
                                <a:rPr lang="en-US" b="0" i="1" smtClean="0">
                                  <a:latin typeface="Cambria Math" charset="0"/>
                                </a:rPr>
                                <m:t>𝑘</m:t>
                              </m:r>
                            </m:sub>
                          </m:sSub>
                          <m: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𝑠</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1:</m:t>
                              </m:r>
                              <m:r>
                                <a:rPr lang="en-US" b="0" i="1" smtClean="0">
                                  <a:latin typeface="Cambria Math" charset="0"/>
                                </a:rPr>
                                <m:t>𝑘</m:t>
                              </m:r>
                            </m:sub>
                          </m:sSub>
                          <m:r>
                            <a:rPr lang="en-US" b="0" i="1" smtClean="0">
                              <a:latin typeface="Cambria Math" charset="0"/>
                            </a:rPr>
                            <m:t>|</m:t>
                          </m:r>
                          <m:r>
                            <a:rPr lang="en-US" b="0" i="1" smtClean="0">
                              <a:latin typeface="Cambria Math" charset="0"/>
                            </a:rPr>
                            <m:t>𝜆</m:t>
                          </m:r>
                          <m:r>
                            <a:rPr lang="en-US" b="0" i="1" smtClean="0">
                              <a:latin typeface="Cambria Math" charset="0"/>
                            </a:rPr>
                            <m:t>]</m:t>
                          </m:r>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81762" y="2604977"/>
                <a:ext cx="4252896" cy="397545"/>
              </a:xfrm>
              <a:prstGeom prst="rect">
                <a:avLst/>
              </a:prstGeom>
              <a:blipFill rotWithShape="0">
                <a:blip r:embed="rId2"/>
                <a:stretch>
                  <a:fillRect t="-98485" r="-573" b="-93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114260" y="2349795"/>
                <a:ext cx="3806456" cy="830997"/>
              </a:xfrm>
              <a:prstGeom prst="rect">
                <a:avLst/>
              </a:prstGeom>
              <a:noFill/>
            </p:spPr>
            <p:txBody>
              <a:bodyPr wrap="square" rtlCol="0">
                <a:spAutoFit/>
              </a:bodyPr>
              <a:lstStyle/>
              <a:p>
                <a14:m>
                  <m:oMath xmlns:m="http://schemas.openxmlformats.org/officeDocument/2006/math">
                    <m:sSub>
                      <m:sSubPr>
                        <m:ctrlPr>
                          <a:rPr lang="en-US" sz="1600" i="1" dirty="0" smtClean="0">
                            <a:solidFill>
                              <a:srgbClr val="FF0000"/>
                            </a:solidFill>
                            <a:latin typeface="Cambria Math" charset="0"/>
                          </a:rPr>
                        </m:ctrlPr>
                      </m:sSubPr>
                      <m:e>
                        <m:r>
                          <a:rPr lang="en-US" sz="1600" b="0" i="1" dirty="0" smtClean="0">
                            <a:solidFill>
                              <a:srgbClr val="FF0000"/>
                            </a:solidFill>
                            <a:latin typeface="Cambria Math" charset="0"/>
                          </a:rPr>
                          <m:t>𝛿</m:t>
                        </m:r>
                      </m:e>
                      <m:sub>
                        <m:r>
                          <a:rPr lang="en-US" sz="1600" i="1" dirty="0" err="1" smtClean="0">
                            <a:solidFill>
                              <a:srgbClr val="FF0000"/>
                            </a:solidFill>
                            <a:latin typeface="Cambria Math" charset="0"/>
                          </a:rPr>
                          <m:t>𝑘</m:t>
                        </m:r>
                      </m:sub>
                    </m:sSub>
                    <m:r>
                      <a:rPr lang="en-US" sz="1600" i="1" dirty="0" smtClean="0">
                        <a:solidFill>
                          <a:srgbClr val="FF0000"/>
                        </a:solidFill>
                        <a:latin typeface="Cambria Math" charset="0"/>
                      </a:rPr>
                      <m:t>(</m:t>
                    </m:r>
                    <m:r>
                      <a:rPr lang="en-US" sz="1600" b="0" i="1" dirty="0" smtClean="0">
                        <a:solidFill>
                          <a:srgbClr val="FF0000"/>
                        </a:solidFill>
                        <a:latin typeface="Cambria Math" charset="0"/>
                      </a:rPr>
                      <m:t>𝑠</m:t>
                    </m:r>
                    <m:r>
                      <a:rPr lang="en-US" sz="1600" i="1" dirty="0" smtClean="0">
                        <a:solidFill>
                          <a:srgbClr val="FF0000"/>
                        </a:solidFill>
                        <a:latin typeface="Cambria Math" charset="0"/>
                      </a:rPr>
                      <m:t>) </m:t>
                    </m:r>
                  </m:oMath>
                </a14:m>
                <a:r>
                  <a:rPr lang="en-US" sz="1600" dirty="0" smtClean="0">
                    <a:solidFill>
                      <a:srgbClr val="FF0000"/>
                    </a:solidFill>
                  </a:rPr>
                  <a:t>is the joint probability of the most likely path that ends at state s at time k, generating observations </a:t>
                </a:r>
                <a14:m>
                  <m:oMath xmlns:m="http://schemas.openxmlformats.org/officeDocument/2006/math">
                    <m:sSub>
                      <m:sSubPr>
                        <m:ctrlPr>
                          <a:rPr lang="en-US" sz="1600" i="1" dirty="0" smtClean="0">
                            <a:solidFill>
                              <a:srgbClr val="FF0000"/>
                            </a:solidFill>
                            <a:latin typeface="Cambria Math" charset="0"/>
                          </a:rPr>
                        </m:ctrlPr>
                      </m:sSubPr>
                      <m:e>
                        <m:r>
                          <a:rPr lang="en-US" sz="1600" i="1" dirty="0" smtClean="0">
                            <a:solidFill>
                              <a:srgbClr val="FF0000"/>
                            </a:solidFill>
                            <a:latin typeface="Cambria Math" charset="0"/>
                          </a:rPr>
                          <m:t>𝑌</m:t>
                        </m:r>
                      </m:e>
                      <m:sub>
                        <m:r>
                          <a:rPr lang="en-US" sz="1600" i="1" dirty="0" smtClean="0">
                            <a:solidFill>
                              <a:srgbClr val="FF0000"/>
                            </a:solidFill>
                            <a:latin typeface="Cambria Math" charset="0"/>
                          </a:rPr>
                          <m:t>1</m:t>
                        </m:r>
                        <m:r>
                          <a:rPr lang="en-US" sz="1600" b="0" i="1" dirty="0" smtClean="0">
                            <a:solidFill>
                              <a:srgbClr val="FF0000"/>
                            </a:solidFill>
                            <a:latin typeface="Cambria Math" charset="0"/>
                          </a:rPr>
                          <m:t>:</m:t>
                        </m:r>
                        <m:r>
                          <a:rPr lang="en-US" sz="1600" b="0" i="1" dirty="0" smtClean="0">
                            <a:solidFill>
                              <a:srgbClr val="FF0000"/>
                            </a:solidFill>
                            <a:latin typeface="Cambria Math" charset="0"/>
                          </a:rPr>
                          <m:t>𝑘</m:t>
                        </m:r>
                      </m:sub>
                    </m:sSub>
                  </m:oMath>
                </a14:m>
                <a:endParaRPr lang="en-US" sz="1600"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114260" y="2349795"/>
                <a:ext cx="3806456" cy="830997"/>
              </a:xfrm>
              <a:prstGeom prst="rect">
                <a:avLst/>
              </a:prstGeom>
              <a:blipFill rotWithShape="0">
                <a:blip r:embed="rId3"/>
                <a:stretch>
                  <a:fillRect l="-962" t="-35766" b="-8029"/>
                </a:stretch>
              </a:blipFill>
            </p:spPr>
            <p:txBody>
              <a:bodyPr/>
              <a:lstStyle/>
              <a:p>
                <a:r>
                  <a:rPr lang="en-US">
                    <a:noFill/>
                  </a:rPr>
                  <a:t> </a:t>
                </a:r>
              </a:p>
            </p:txBody>
          </p:sp>
        </mc:Fallback>
      </mc:AlternateContent>
      <p:grpSp>
        <p:nvGrpSpPr>
          <p:cNvPr id="81" name="Group 80"/>
          <p:cNvGrpSpPr/>
          <p:nvPr/>
        </p:nvGrpSpPr>
        <p:grpSpPr>
          <a:xfrm>
            <a:off x="1063249" y="3274801"/>
            <a:ext cx="520996" cy="414670"/>
            <a:chOff x="1095153" y="5209953"/>
            <a:chExt cx="520996" cy="414670"/>
          </a:xfrm>
        </p:grpSpPr>
        <p:sp>
          <p:nvSpPr>
            <p:cNvPr id="82" name="Oval 8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83" name="TextBox 8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84" name="Group 83"/>
          <p:cNvGrpSpPr/>
          <p:nvPr/>
        </p:nvGrpSpPr>
        <p:grpSpPr>
          <a:xfrm>
            <a:off x="1066793" y="3809973"/>
            <a:ext cx="520996" cy="414670"/>
            <a:chOff x="1095153" y="5209953"/>
            <a:chExt cx="520996" cy="414670"/>
          </a:xfrm>
        </p:grpSpPr>
        <p:sp>
          <p:nvSpPr>
            <p:cNvPr id="85" name="Oval 8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86" name="TextBox 8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87" name="Group 86"/>
          <p:cNvGrpSpPr/>
          <p:nvPr/>
        </p:nvGrpSpPr>
        <p:grpSpPr>
          <a:xfrm>
            <a:off x="1066793" y="4362867"/>
            <a:ext cx="520996" cy="414670"/>
            <a:chOff x="1095153" y="5209953"/>
            <a:chExt cx="520996" cy="414670"/>
          </a:xfrm>
        </p:grpSpPr>
        <p:sp>
          <p:nvSpPr>
            <p:cNvPr id="88" name="Oval 8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89" name="TextBox 8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90" name="Group 89"/>
          <p:cNvGrpSpPr/>
          <p:nvPr/>
        </p:nvGrpSpPr>
        <p:grpSpPr>
          <a:xfrm>
            <a:off x="2034356" y="3299610"/>
            <a:ext cx="520996" cy="414670"/>
            <a:chOff x="1095153" y="5209953"/>
            <a:chExt cx="520996" cy="414670"/>
          </a:xfrm>
        </p:grpSpPr>
        <p:sp>
          <p:nvSpPr>
            <p:cNvPr id="91" name="Oval 90"/>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2" name="TextBox 91"/>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93" name="Group 92"/>
          <p:cNvGrpSpPr/>
          <p:nvPr/>
        </p:nvGrpSpPr>
        <p:grpSpPr>
          <a:xfrm>
            <a:off x="2037900" y="3834782"/>
            <a:ext cx="520996" cy="414670"/>
            <a:chOff x="1095153" y="5209953"/>
            <a:chExt cx="520996" cy="414670"/>
          </a:xfrm>
        </p:grpSpPr>
        <p:sp>
          <p:nvSpPr>
            <p:cNvPr id="94" name="Oval 93"/>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5" name="TextBox 94"/>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2</a:t>
              </a:r>
              <a:endParaRPr lang="en-US" baseline="-25000" dirty="0"/>
            </a:p>
          </p:txBody>
        </p:sp>
      </p:grpSp>
      <p:grpSp>
        <p:nvGrpSpPr>
          <p:cNvPr id="96" name="Group 95"/>
          <p:cNvGrpSpPr/>
          <p:nvPr/>
        </p:nvGrpSpPr>
        <p:grpSpPr>
          <a:xfrm>
            <a:off x="2037900" y="4387676"/>
            <a:ext cx="520996" cy="414670"/>
            <a:chOff x="1095153" y="5209953"/>
            <a:chExt cx="520996" cy="414670"/>
          </a:xfrm>
        </p:grpSpPr>
        <p:sp>
          <p:nvSpPr>
            <p:cNvPr id="97" name="Oval 96"/>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8" name="TextBox 97"/>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99" name="Group 98"/>
          <p:cNvGrpSpPr/>
          <p:nvPr/>
        </p:nvGrpSpPr>
        <p:grpSpPr>
          <a:xfrm>
            <a:off x="3001919" y="3288978"/>
            <a:ext cx="520996" cy="414670"/>
            <a:chOff x="1095153" y="5209953"/>
            <a:chExt cx="520996" cy="414670"/>
          </a:xfrm>
        </p:grpSpPr>
        <p:sp>
          <p:nvSpPr>
            <p:cNvPr id="100" name="Oval 99"/>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1" name="TextBox 100"/>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02" name="Group 101"/>
          <p:cNvGrpSpPr/>
          <p:nvPr/>
        </p:nvGrpSpPr>
        <p:grpSpPr>
          <a:xfrm>
            <a:off x="3005463" y="3824150"/>
            <a:ext cx="520996" cy="414670"/>
            <a:chOff x="1095153" y="5209953"/>
            <a:chExt cx="520996" cy="414670"/>
          </a:xfrm>
        </p:grpSpPr>
        <p:sp>
          <p:nvSpPr>
            <p:cNvPr id="103" name="Oval 102"/>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4" name="TextBox 103"/>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105" name="Group 104"/>
          <p:cNvGrpSpPr/>
          <p:nvPr/>
        </p:nvGrpSpPr>
        <p:grpSpPr>
          <a:xfrm>
            <a:off x="3005463" y="4387677"/>
            <a:ext cx="563528" cy="404037"/>
            <a:chOff x="1095153" y="5220586"/>
            <a:chExt cx="563528" cy="404037"/>
          </a:xfrm>
        </p:grpSpPr>
        <p:sp>
          <p:nvSpPr>
            <p:cNvPr id="106" name="Oval 105"/>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7" name="TextBox 106"/>
            <p:cNvSpPr txBox="1"/>
            <p:nvPr/>
          </p:nvSpPr>
          <p:spPr>
            <a:xfrm>
              <a:off x="1180216" y="5231219"/>
              <a:ext cx="478465" cy="369332"/>
            </a:xfrm>
            <a:prstGeom prst="rect">
              <a:avLst/>
            </a:prstGeom>
            <a:noFill/>
          </p:spPr>
          <p:txBody>
            <a:bodyPr wrap="square" rtlCol="0">
              <a:spAutoFit/>
            </a:bodyPr>
            <a:lstStyle/>
            <a:p>
              <a:r>
                <a:rPr lang="en-US" dirty="0" smtClean="0">
                  <a:solidFill>
                    <a:srgbClr val="FF0000"/>
                  </a:solidFill>
                </a:rPr>
                <a:t>s</a:t>
              </a:r>
              <a:endParaRPr lang="en-US" baseline="-25000" dirty="0">
                <a:solidFill>
                  <a:srgbClr val="FF0000"/>
                </a:solidFill>
              </a:endParaRPr>
            </a:p>
          </p:txBody>
        </p:sp>
      </p:grpSp>
      <p:cxnSp>
        <p:nvCxnSpPr>
          <p:cNvPr id="117" name="Straight Arrow Connector 116"/>
          <p:cNvCxnSpPr>
            <a:stCxn id="92" idx="3"/>
          </p:cNvCxnSpPr>
          <p:nvPr/>
        </p:nvCxnSpPr>
        <p:spPr>
          <a:xfrm flipV="1">
            <a:off x="1584245" y="345555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1609054" y="460741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2" idx="3"/>
            <a:endCxn id="104" idx="2"/>
          </p:cNvCxnSpPr>
          <p:nvPr/>
        </p:nvCxnSpPr>
        <p:spPr>
          <a:xfrm>
            <a:off x="1584245" y="3459467"/>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545258" y="3494910"/>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101" idx="2"/>
          </p:cNvCxnSpPr>
          <p:nvPr/>
        </p:nvCxnSpPr>
        <p:spPr>
          <a:xfrm flipV="1">
            <a:off x="1587789" y="3512262"/>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1555890" y="4015905"/>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04" idx="2"/>
          </p:cNvCxnSpPr>
          <p:nvPr/>
        </p:nvCxnSpPr>
        <p:spPr>
          <a:xfrm flipV="1">
            <a:off x="1548803" y="4047434"/>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2512832" y="344846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2537641" y="460032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2512832" y="3452377"/>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2505744" y="3466554"/>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516376" y="3505172"/>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516376" y="3987549"/>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2477390" y="4040344"/>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1031352" y="4743785"/>
            <a:ext cx="925032" cy="338554"/>
          </a:xfrm>
          <a:prstGeom prst="rect">
            <a:avLst/>
          </a:prstGeom>
          <a:noFill/>
        </p:spPr>
        <p:txBody>
          <a:bodyPr wrap="square" rtlCol="0">
            <a:spAutoFit/>
          </a:bodyPr>
          <a:lstStyle/>
          <a:p>
            <a:r>
              <a:rPr lang="en-US" sz="1600" dirty="0"/>
              <a:t>t</a:t>
            </a:r>
            <a:r>
              <a:rPr lang="en-US" sz="1600" dirty="0" smtClean="0"/>
              <a:t>=0</a:t>
            </a:r>
            <a:endParaRPr lang="en-US" sz="1600" dirty="0"/>
          </a:p>
        </p:txBody>
      </p:sp>
      <p:sp>
        <p:nvSpPr>
          <p:cNvPr id="139" name="TextBox 138"/>
          <p:cNvSpPr txBox="1"/>
          <p:nvPr/>
        </p:nvSpPr>
        <p:spPr>
          <a:xfrm>
            <a:off x="2023724" y="4743785"/>
            <a:ext cx="925032" cy="338554"/>
          </a:xfrm>
          <a:prstGeom prst="rect">
            <a:avLst/>
          </a:prstGeom>
          <a:noFill/>
        </p:spPr>
        <p:txBody>
          <a:bodyPr wrap="square" rtlCol="0">
            <a:spAutoFit/>
          </a:bodyPr>
          <a:lstStyle/>
          <a:p>
            <a:r>
              <a:rPr lang="en-US" sz="1600" dirty="0" smtClean="0"/>
              <a:t>t=1</a:t>
            </a:r>
            <a:endParaRPr lang="en-US" sz="1600" dirty="0"/>
          </a:p>
        </p:txBody>
      </p:sp>
      <p:sp>
        <p:nvSpPr>
          <p:cNvPr id="140" name="TextBox 139"/>
          <p:cNvSpPr txBox="1"/>
          <p:nvPr/>
        </p:nvSpPr>
        <p:spPr>
          <a:xfrm>
            <a:off x="3005464" y="4743785"/>
            <a:ext cx="925032" cy="338554"/>
          </a:xfrm>
          <a:prstGeom prst="rect">
            <a:avLst/>
          </a:prstGeom>
          <a:noFill/>
        </p:spPr>
        <p:txBody>
          <a:bodyPr wrap="square" rtlCol="0">
            <a:spAutoFit/>
          </a:bodyPr>
          <a:lstStyle/>
          <a:p>
            <a:r>
              <a:rPr lang="en-US" sz="1600" dirty="0" smtClean="0"/>
              <a:t>t=2</a:t>
            </a:r>
            <a:endParaRPr lang="en-US" sz="1600" dirty="0"/>
          </a:p>
        </p:txBody>
      </p:sp>
      <mc:AlternateContent xmlns:mc="http://schemas.openxmlformats.org/markup-compatibility/2006">
        <mc:Choice xmlns:a14="http://schemas.microsoft.com/office/drawing/2010/main" Requires="a14">
          <p:sp>
            <p:nvSpPr>
              <p:cNvPr id="149" name="TextBox 148"/>
              <p:cNvSpPr txBox="1"/>
              <p:nvPr/>
            </p:nvSpPr>
            <p:spPr>
              <a:xfrm>
                <a:off x="901993" y="5755758"/>
                <a:ext cx="3290709"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r>
                            <a:rPr lang="en-US" b="0" i="1" smtClean="0">
                              <a:latin typeface="Cambria Math" charset="0"/>
                            </a:rPr>
                            <m:t>+1</m:t>
                          </m:r>
                        </m:sub>
                      </m:sSub>
                      <m:d>
                        <m:dPr>
                          <m:ctrlPr>
                            <a:rPr lang="en-US" b="0" i="1" smtClean="0">
                              <a:latin typeface="Cambria Math" charset="0"/>
                            </a:rPr>
                          </m:ctrlPr>
                        </m:dPr>
                        <m:e>
                          <m:r>
                            <a:rPr lang="en-US" b="0" i="1" smtClean="0">
                              <a:latin typeface="Cambria Math" charset="0"/>
                            </a:rPr>
                            <m:t>𝑠</m:t>
                          </m:r>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solidFill>
                                    <a:srgbClr val="004EFF"/>
                                  </a:solidFill>
                                  <a:latin typeface="Cambria Math" charset="0"/>
                                </a:rPr>
                                <m:t>𝑞</m:t>
                              </m:r>
                            </m:lim>
                          </m:limLow>
                        </m:fName>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solidFill>
                                        <a:srgbClr val="004EFF"/>
                                      </a:solidFill>
                                      <a:latin typeface="Cambria Math" charset="0"/>
                                    </a:rPr>
                                    <m:t>𝑞</m:t>
                                  </m:r>
                                </m:e>
                              </m:d>
                              <m:sSub>
                                <m:sSubPr>
                                  <m:ctrlPr>
                                    <a:rPr lang="en-US" b="0" i="1" smtClean="0">
                                      <a:latin typeface="Cambria Math" charset="0"/>
                                    </a:rPr>
                                  </m:ctrlPr>
                                </m:sSubPr>
                                <m:e>
                                  <m:r>
                                    <a:rPr lang="en-US" b="0" i="1" smtClean="0">
                                      <a:latin typeface="Cambria Math" charset="0"/>
                                    </a:rPr>
                                    <m:t>𝑇</m:t>
                                  </m:r>
                                </m:e>
                                <m:sub>
                                  <m:r>
                                    <a:rPr lang="en-US" b="0" i="1" smtClean="0">
                                      <a:solidFill>
                                        <a:srgbClr val="004EFF"/>
                                      </a:solidFill>
                                      <a:latin typeface="Cambria Math" charset="0"/>
                                    </a:rPr>
                                    <m:t>𝑞</m:t>
                                  </m:r>
                                  <m:r>
                                    <a:rPr lang="en-US" b="0" i="1" smtClean="0">
                                      <a:latin typeface="Cambria Math" charset="0"/>
                                    </a:rPr>
                                    <m:t>,</m:t>
                                  </m:r>
                                  <m:r>
                                    <a:rPr lang="en-US" b="0" i="1" smtClean="0">
                                      <a:latin typeface="Cambria Math" charset="0"/>
                                    </a:rPr>
                                    <m:t>𝑠</m:t>
                                  </m:r>
                                </m:sub>
                              </m:sSub>
                            </m:e>
                          </m:d>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𝑠</m:t>
                              </m:r>
                              <m:r>
                                <a:rPr lang="en-US" b="0" i="1" smtClean="0">
                                  <a:latin typeface="Cambria Math" charset="0"/>
                                </a:rPr>
                                <m:t>,</m:t>
                              </m:r>
                              <m:sSub>
                                <m:sSubPr>
                                  <m:ctrlPr>
                                    <a:rPr lang="en-US" b="0" i="1" smtClean="0">
                                      <a:solidFill>
                                        <a:srgbClr val="004EFF"/>
                                      </a:solidFill>
                                      <a:latin typeface="Cambria Math" charset="0"/>
                                    </a:rPr>
                                  </m:ctrlPr>
                                </m:sSubPr>
                                <m:e>
                                  <m:r>
                                    <a:rPr lang="en-US" b="0" i="1" smtClean="0">
                                      <a:solidFill>
                                        <a:srgbClr val="004EFF"/>
                                      </a:solidFill>
                                      <a:latin typeface="Cambria Math" charset="0"/>
                                    </a:rPr>
                                    <m:t>𝑦</m:t>
                                  </m:r>
                                </m:e>
                                <m:sub>
                                  <m:r>
                                    <a:rPr lang="en-US" b="0" i="1" smtClean="0">
                                      <a:solidFill>
                                        <a:srgbClr val="004EFF"/>
                                      </a:solidFill>
                                      <a:latin typeface="Cambria Math" charset="0"/>
                                    </a:rPr>
                                    <m:t>𝑘</m:t>
                                  </m:r>
                                  <m:r>
                                    <a:rPr lang="en-US" b="0" i="1" smtClean="0">
                                      <a:solidFill>
                                        <a:srgbClr val="004EFF"/>
                                      </a:solidFill>
                                      <a:latin typeface="Cambria Math" charset="0"/>
                                    </a:rPr>
                                    <m:t>+1</m:t>
                                  </m:r>
                                </m:sub>
                              </m:sSub>
                            </m:sub>
                          </m:sSub>
                        </m:e>
                      </m:func>
                    </m:oMath>
                  </m:oMathPara>
                </a14:m>
                <a:endParaRPr lang="en-US" dirty="0"/>
              </a:p>
            </p:txBody>
          </p:sp>
        </mc:Choice>
        <mc:Fallback>
          <p:sp>
            <p:nvSpPr>
              <p:cNvPr id="149" name="TextBox 148"/>
              <p:cNvSpPr txBox="1">
                <a:spLocks noRot="1" noChangeAspect="1" noMove="1" noResize="1" noEditPoints="1" noAdjustHandles="1" noChangeArrowheads="1" noChangeShapeType="1" noTextEdit="1"/>
              </p:cNvSpPr>
              <p:nvPr/>
            </p:nvSpPr>
            <p:spPr>
              <a:xfrm>
                <a:off x="901993" y="5755758"/>
                <a:ext cx="3290709" cy="412613"/>
              </a:xfrm>
              <a:prstGeom prst="rect">
                <a:avLst/>
              </a:prstGeom>
              <a:blipFill rotWithShape="0">
                <a:blip r:embed="rId4"/>
                <a:stretch>
                  <a:fillRect l="-1296" b="-13235"/>
                </a:stretch>
              </a:blipFill>
            </p:spPr>
            <p:txBody>
              <a:bodyPr/>
              <a:lstStyle/>
              <a:p>
                <a:r>
                  <a:rPr lang="en-US">
                    <a:noFill/>
                  </a:rPr>
                  <a:t> </a:t>
                </a:r>
              </a:p>
            </p:txBody>
          </p:sp>
        </mc:Fallback>
      </mc:AlternateContent>
      <p:sp>
        <p:nvSpPr>
          <p:cNvPr id="4" name="TextBox 3"/>
          <p:cNvSpPr txBox="1"/>
          <p:nvPr/>
        </p:nvSpPr>
        <p:spPr>
          <a:xfrm>
            <a:off x="3678865" y="2062717"/>
            <a:ext cx="1913861" cy="369332"/>
          </a:xfrm>
          <a:prstGeom prst="rect">
            <a:avLst/>
          </a:prstGeom>
          <a:noFill/>
        </p:spPr>
        <p:txBody>
          <a:bodyPr wrap="square" rtlCol="0">
            <a:spAutoFit/>
          </a:bodyPr>
          <a:lstStyle/>
          <a:p>
            <a:r>
              <a:rPr lang="en-US" dirty="0" smtClean="0">
                <a:solidFill>
                  <a:srgbClr val="FF0000"/>
                </a:solidFill>
              </a:rPr>
              <a:t>(1,3,3)</a:t>
            </a:r>
            <a:endParaRPr lang="en-US" dirty="0">
              <a:solidFill>
                <a:srgbClr val="FF0000"/>
              </a:solidFill>
            </a:endParaRPr>
          </a:p>
        </p:txBody>
      </p:sp>
      <p:cxnSp>
        <p:nvCxnSpPr>
          <p:cNvPr id="150" name="Straight Arrow Connector 149"/>
          <p:cNvCxnSpPr/>
          <p:nvPr/>
        </p:nvCxnSpPr>
        <p:spPr>
          <a:xfrm>
            <a:off x="4029740" y="2434856"/>
            <a:ext cx="0" cy="212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3990754" y="3278369"/>
            <a:ext cx="520996" cy="414670"/>
            <a:chOff x="1095153" y="5209953"/>
            <a:chExt cx="520996" cy="414670"/>
          </a:xfrm>
        </p:grpSpPr>
        <p:sp>
          <p:nvSpPr>
            <p:cNvPr id="152" name="Oval 15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53" name="TextBox 15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54" name="Group 153"/>
          <p:cNvGrpSpPr/>
          <p:nvPr/>
        </p:nvGrpSpPr>
        <p:grpSpPr>
          <a:xfrm>
            <a:off x="3994298" y="3813541"/>
            <a:ext cx="542262" cy="414670"/>
            <a:chOff x="1095153" y="5209953"/>
            <a:chExt cx="542262" cy="414670"/>
          </a:xfrm>
        </p:grpSpPr>
        <p:sp>
          <p:nvSpPr>
            <p:cNvPr id="155" name="Oval 15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56" name="TextBox 155"/>
            <p:cNvSpPr txBox="1"/>
            <p:nvPr/>
          </p:nvSpPr>
          <p:spPr>
            <a:xfrm>
              <a:off x="1158950" y="5209953"/>
              <a:ext cx="478465" cy="369332"/>
            </a:xfrm>
            <a:prstGeom prst="rect">
              <a:avLst/>
            </a:prstGeom>
            <a:noFill/>
          </p:spPr>
          <p:txBody>
            <a:bodyPr wrap="square" rtlCol="0">
              <a:spAutoFit/>
            </a:bodyPr>
            <a:lstStyle/>
            <a:p>
              <a:r>
                <a:rPr lang="en-US" dirty="0">
                  <a:solidFill>
                    <a:srgbClr val="004EFF"/>
                  </a:solidFill>
                </a:rPr>
                <a:t>q</a:t>
              </a:r>
              <a:endParaRPr lang="en-US" baseline="-25000" dirty="0">
                <a:solidFill>
                  <a:srgbClr val="004EFF"/>
                </a:solidFill>
              </a:endParaRPr>
            </a:p>
          </p:txBody>
        </p:sp>
      </p:grpSp>
      <p:grpSp>
        <p:nvGrpSpPr>
          <p:cNvPr id="157" name="Group 156"/>
          <p:cNvGrpSpPr/>
          <p:nvPr/>
        </p:nvGrpSpPr>
        <p:grpSpPr>
          <a:xfrm>
            <a:off x="3994298" y="4366435"/>
            <a:ext cx="520996" cy="414670"/>
            <a:chOff x="1095153" y="5209953"/>
            <a:chExt cx="520996" cy="414670"/>
          </a:xfrm>
        </p:grpSpPr>
        <p:sp>
          <p:nvSpPr>
            <p:cNvPr id="158" name="Oval 15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59" name="TextBox 15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cxnSp>
        <p:nvCxnSpPr>
          <p:cNvPr id="161" name="Straight Arrow Connector 160"/>
          <p:cNvCxnSpPr/>
          <p:nvPr/>
        </p:nvCxnSpPr>
        <p:spPr>
          <a:xfrm flipV="1">
            <a:off x="3491028" y="3448488"/>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3515837" y="4600348"/>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3491028" y="3452400"/>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3483940" y="3466577"/>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3494572" y="3505195"/>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3494572" y="3987572"/>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V="1">
            <a:off x="3455586" y="4040367"/>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3987211" y="4733176"/>
            <a:ext cx="925032" cy="338554"/>
          </a:xfrm>
          <a:prstGeom prst="rect">
            <a:avLst/>
          </a:prstGeom>
          <a:noFill/>
        </p:spPr>
        <p:txBody>
          <a:bodyPr wrap="square" rtlCol="0">
            <a:spAutoFit/>
          </a:bodyPr>
          <a:lstStyle/>
          <a:p>
            <a:r>
              <a:rPr lang="en-US" sz="1600" dirty="0" smtClean="0"/>
              <a:t>t=3</a:t>
            </a:r>
            <a:endParaRPr lang="en-US" sz="1600" dirty="0"/>
          </a:p>
        </p:txBody>
      </p:sp>
      <p:grpSp>
        <p:nvGrpSpPr>
          <p:cNvPr id="187" name="Group 186"/>
          <p:cNvGrpSpPr/>
          <p:nvPr/>
        </p:nvGrpSpPr>
        <p:grpSpPr>
          <a:xfrm>
            <a:off x="3023184" y="4394767"/>
            <a:ext cx="517458" cy="1079313"/>
            <a:chOff x="3023184" y="4394767"/>
            <a:chExt cx="517458" cy="1079313"/>
          </a:xfrm>
        </p:grpSpPr>
        <p:sp>
          <p:nvSpPr>
            <p:cNvPr id="147" name="Oval 146"/>
            <p:cNvSpPr/>
            <p:nvPr/>
          </p:nvSpPr>
          <p:spPr>
            <a:xfrm>
              <a:off x="3023184" y="4394767"/>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ight Brace 171"/>
            <p:cNvSpPr/>
            <p:nvPr/>
          </p:nvSpPr>
          <p:spPr>
            <a:xfrm rot="5400000">
              <a:off x="3115341" y="4890978"/>
              <a:ext cx="233914" cy="3402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TextBox 172"/>
            <p:cNvSpPr txBox="1"/>
            <p:nvPr/>
          </p:nvSpPr>
          <p:spPr>
            <a:xfrm>
              <a:off x="3104707" y="5135526"/>
              <a:ext cx="435935" cy="338554"/>
            </a:xfrm>
            <a:prstGeom prst="rect">
              <a:avLst/>
            </a:prstGeom>
            <a:noFill/>
          </p:spPr>
          <p:txBody>
            <a:bodyPr wrap="square" rtlCol="0">
              <a:spAutoFit/>
            </a:bodyPr>
            <a:lstStyle/>
            <a:p>
              <a:r>
                <a:rPr lang="en-US" sz="1600" dirty="0" smtClean="0">
                  <a:solidFill>
                    <a:srgbClr val="FF0000"/>
                  </a:solidFill>
                </a:rPr>
                <a:t>k</a:t>
              </a:r>
              <a:endParaRPr lang="en-US" dirty="0">
                <a:solidFill>
                  <a:srgbClr val="FF0000"/>
                </a:solidFill>
              </a:endParaRPr>
            </a:p>
          </p:txBody>
        </p:sp>
      </p:grpSp>
      <p:sp>
        <p:nvSpPr>
          <p:cNvPr id="174" name="TextBox 173"/>
          <p:cNvSpPr txBox="1"/>
          <p:nvPr/>
        </p:nvSpPr>
        <p:spPr>
          <a:xfrm>
            <a:off x="2151321" y="5372987"/>
            <a:ext cx="1102243" cy="338554"/>
          </a:xfrm>
          <a:prstGeom prst="rect">
            <a:avLst/>
          </a:prstGeom>
          <a:noFill/>
        </p:spPr>
        <p:txBody>
          <a:bodyPr wrap="square" rtlCol="0">
            <a:spAutoFit/>
          </a:bodyPr>
          <a:lstStyle/>
          <a:p>
            <a:r>
              <a:rPr lang="en-US" sz="1600" smtClean="0">
                <a:solidFill>
                  <a:srgbClr val="FF0000"/>
                </a:solidFill>
              </a:rPr>
              <a:t>recursion</a:t>
            </a:r>
            <a:endParaRPr lang="en-US" dirty="0">
              <a:solidFill>
                <a:srgbClr val="FF0000"/>
              </a:solidFill>
            </a:endParaRPr>
          </a:p>
        </p:txBody>
      </p:sp>
      <p:cxnSp>
        <p:nvCxnSpPr>
          <p:cNvPr id="176" name="Straight Arrow Connector 175"/>
          <p:cNvCxnSpPr/>
          <p:nvPr/>
        </p:nvCxnSpPr>
        <p:spPr>
          <a:xfrm>
            <a:off x="2690037" y="5656518"/>
            <a:ext cx="0" cy="1807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2994834" y="5174511"/>
            <a:ext cx="1102243" cy="584775"/>
          </a:xfrm>
          <a:prstGeom prst="rect">
            <a:avLst/>
          </a:prstGeom>
          <a:noFill/>
        </p:spPr>
        <p:txBody>
          <a:bodyPr wrap="square" rtlCol="0">
            <a:spAutoFit/>
          </a:bodyPr>
          <a:lstStyle/>
          <a:p>
            <a:r>
              <a:rPr lang="en-US" sz="1600">
                <a:solidFill>
                  <a:srgbClr val="FF0000"/>
                </a:solidFill>
              </a:rPr>
              <a:t>t</a:t>
            </a:r>
            <a:r>
              <a:rPr lang="en-US" sz="1600" smtClean="0">
                <a:solidFill>
                  <a:srgbClr val="FF0000"/>
                </a:solidFill>
              </a:rPr>
              <a:t>ransition probability</a:t>
            </a:r>
            <a:endParaRPr lang="en-US" dirty="0">
              <a:solidFill>
                <a:srgbClr val="FF0000"/>
              </a:solidFill>
            </a:endParaRPr>
          </a:p>
        </p:txBody>
      </p:sp>
      <p:sp>
        <p:nvSpPr>
          <p:cNvPr id="179" name="TextBox 178"/>
          <p:cNvSpPr txBox="1"/>
          <p:nvPr/>
        </p:nvSpPr>
        <p:spPr>
          <a:xfrm>
            <a:off x="4040371" y="5220587"/>
            <a:ext cx="1307806" cy="584775"/>
          </a:xfrm>
          <a:prstGeom prst="rect">
            <a:avLst/>
          </a:prstGeom>
          <a:noFill/>
        </p:spPr>
        <p:txBody>
          <a:bodyPr wrap="square" rtlCol="0">
            <a:spAutoFit/>
          </a:bodyPr>
          <a:lstStyle/>
          <a:p>
            <a:r>
              <a:rPr lang="en-US" sz="1600" smtClean="0">
                <a:solidFill>
                  <a:srgbClr val="FF0000"/>
                </a:solidFill>
              </a:rPr>
              <a:t>observation </a:t>
            </a:r>
            <a:r>
              <a:rPr lang="en-US" sz="1600" dirty="0" smtClean="0">
                <a:solidFill>
                  <a:srgbClr val="FF0000"/>
                </a:solidFill>
              </a:rPr>
              <a:t>probability</a:t>
            </a:r>
            <a:endParaRPr lang="en-US" dirty="0">
              <a:solidFill>
                <a:srgbClr val="FF0000"/>
              </a:solidFill>
            </a:endParaRPr>
          </a:p>
        </p:txBody>
      </p:sp>
      <p:cxnSp>
        <p:nvCxnSpPr>
          <p:cNvPr id="181" name="Straight Arrow Connector 180"/>
          <p:cNvCxnSpPr>
            <a:endCxn id="149" idx="3"/>
          </p:cNvCxnSpPr>
          <p:nvPr/>
        </p:nvCxnSpPr>
        <p:spPr>
          <a:xfrm flipH="1">
            <a:off x="4192702" y="5826642"/>
            <a:ext cx="400563" cy="1354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3299637" y="5745122"/>
            <a:ext cx="0" cy="1807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p:cNvGrpSpPr/>
          <p:nvPr/>
        </p:nvGrpSpPr>
        <p:grpSpPr>
          <a:xfrm>
            <a:off x="3476847" y="3778103"/>
            <a:ext cx="2565991" cy="761999"/>
            <a:chOff x="3476847" y="3778103"/>
            <a:chExt cx="2565991" cy="761999"/>
          </a:xfrm>
        </p:grpSpPr>
        <p:sp>
          <p:nvSpPr>
            <p:cNvPr id="183" name="Oval 182"/>
            <p:cNvSpPr/>
            <p:nvPr/>
          </p:nvSpPr>
          <p:spPr>
            <a:xfrm>
              <a:off x="3994290" y="3834786"/>
              <a:ext cx="393405" cy="393404"/>
            </a:xfrm>
            <a:prstGeom prst="ellipse">
              <a:avLst/>
            </a:prstGeom>
            <a:noFill/>
            <a:ln w="28575">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p:cNvSpPr txBox="1"/>
                <p:nvPr/>
              </p:nvSpPr>
              <p:spPr>
                <a:xfrm>
                  <a:off x="4128977" y="3778103"/>
                  <a:ext cx="19138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4EFF"/>
                                </a:solidFill>
                                <a:latin typeface="Cambria Math" charset="0"/>
                              </a:rPr>
                            </m:ctrlPr>
                          </m:sSubPr>
                          <m:e>
                            <m:r>
                              <a:rPr lang="en-US" b="0" i="1" smtClean="0">
                                <a:solidFill>
                                  <a:srgbClr val="004EFF"/>
                                </a:solidFill>
                                <a:latin typeface="Cambria Math" charset="0"/>
                              </a:rPr>
                              <m:t>𝑦</m:t>
                            </m:r>
                          </m:e>
                          <m:sub>
                            <m:r>
                              <a:rPr lang="en-US" b="0" i="1" smtClean="0">
                                <a:solidFill>
                                  <a:srgbClr val="004EFF"/>
                                </a:solidFill>
                                <a:latin typeface="Cambria Math" charset="0"/>
                              </a:rPr>
                              <m:t>𝑘</m:t>
                            </m:r>
                            <m:r>
                              <a:rPr lang="en-US" b="0" i="1" smtClean="0">
                                <a:solidFill>
                                  <a:srgbClr val="004EFF"/>
                                </a:solidFill>
                                <a:latin typeface="Cambria Math" charset="0"/>
                              </a:rPr>
                              <m:t>+1</m:t>
                            </m:r>
                          </m:sub>
                        </m:sSub>
                        <m:r>
                          <a:rPr lang="en-US" b="0" i="1" smtClean="0">
                            <a:solidFill>
                              <a:srgbClr val="004EFF"/>
                            </a:solidFill>
                            <a:latin typeface="Cambria Math" charset="0"/>
                          </a:rPr>
                          <m:t>=3</m:t>
                        </m:r>
                      </m:oMath>
                    </m:oMathPara>
                  </a14:m>
                  <a:endParaRPr lang="en-US" dirty="0">
                    <a:solidFill>
                      <a:srgbClr val="004EFF"/>
                    </a:solidFill>
                  </a:endParaRPr>
                </a:p>
              </p:txBody>
            </p:sp>
          </mc:Choice>
          <mc:Fallback xmlns="">
            <p:sp>
              <p:nvSpPr>
                <p:cNvPr id="184" name="TextBox 183"/>
                <p:cNvSpPr txBox="1">
                  <a:spLocks noRot="1" noChangeAspect="1" noMove="1" noResize="1" noEditPoints="1" noAdjustHandles="1" noChangeArrowheads="1" noChangeShapeType="1" noTextEdit="1"/>
                </p:cNvSpPr>
                <p:nvPr/>
              </p:nvSpPr>
              <p:spPr>
                <a:xfrm>
                  <a:off x="4128977" y="3778103"/>
                  <a:ext cx="1913861" cy="369332"/>
                </a:xfrm>
                <a:prstGeom prst="rect">
                  <a:avLst/>
                </a:prstGeom>
                <a:blipFill rotWithShape="0">
                  <a:blip r:embed="rId5"/>
                  <a:stretch>
                    <a:fillRect b="-6667"/>
                  </a:stretch>
                </a:blipFill>
              </p:spPr>
              <p:txBody>
                <a:bodyPr/>
                <a:lstStyle/>
                <a:p>
                  <a:r>
                    <a:rPr lang="en-US">
                      <a:noFill/>
                    </a:rPr>
                    <a:t> </a:t>
                  </a:r>
                </a:p>
              </p:txBody>
            </p:sp>
          </mc:Fallback>
        </mc:AlternateContent>
        <p:cxnSp>
          <p:nvCxnSpPr>
            <p:cNvPr id="186" name="Straight Connector 185"/>
            <p:cNvCxnSpPr/>
            <p:nvPr/>
          </p:nvCxnSpPr>
          <p:spPr>
            <a:xfrm flipV="1">
              <a:off x="3476847" y="4125433"/>
              <a:ext cx="414670" cy="414669"/>
            </a:xfrm>
            <a:prstGeom prst="line">
              <a:avLst/>
            </a:prstGeom>
            <a:ln w="38100">
              <a:solidFill>
                <a:srgbClr val="004E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64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dissolve">
                                      <p:cBhvr>
                                        <p:cTn id="19" dur="500"/>
                                        <p:tgtEl>
                                          <p:spTgt spid="15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dissolve">
                                      <p:cBhvr>
                                        <p:cTn id="32" dur="500"/>
                                        <p:tgtEl>
                                          <p:spTgt spid="81"/>
                                        </p:tgtEl>
                                      </p:cBhvr>
                                    </p:animEffect>
                                  </p:childTnLst>
                                </p:cTn>
                              </p:par>
                              <p:par>
                                <p:cTn id="33" presetID="9"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dissolve">
                                      <p:cBhvr>
                                        <p:cTn id="35" dur="500"/>
                                        <p:tgtEl>
                                          <p:spTgt spid="84"/>
                                        </p:tgtEl>
                                      </p:cBhvr>
                                    </p:animEffect>
                                  </p:childTnLst>
                                </p:cTn>
                              </p:par>
                              <p:par>
                                <p:cTn id="36" presetID="9"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dissolve">
                                      <p:cBhvr>
                                        <p:cTn id="38" dur="500"/>
                                        <p:tgtEl>
                                          <p:spTgt spid="87"/>
                                        </p:tgtEl>
                                      </p:cBhvr>
                                    </p:animEffect>
                                  </p:childTnLst>
                                </p:cTn>
                              </p:par>
                              <p:par>
                                <p:cTn id="39" presetID="9"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dissolve">
                                      <p:cBhvr>
                                        <p:cTn id="41" dur="500"/>
                                        <p:tgtEl>
                                          <p:spTgt spid="90"/>
                                        </p:tgtEl>
                                      </p:cBhvr>
                                    </p:animEffect>
                                  </p:childTnLst>
                                </p:cTn>
                              </p:par>
                              <p:par>
                                <p:cTn id="42" presetID="9"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dissolve">
                                      <p:cBhvr>
                                        <p:cTn id="44" dur="500"/>
                                        <p:tgtEl>
                                          <p:spTgt spid="93"/>
                                        </p:tgtEl>
                                      </p:cBhvr>
                                    </p:animEffect>
                                  </p:childTnLst>
                                </p:cTn>
                              </p:par>
                              <p:par>
                                <p:cTn id="45" presetID="9"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dissolve">
                                      <p:cBhvr>
                                        <p:cTn id="47" dur="500"/>
                                        <p:tgtEl>
                                          <p:spTgt spid="96"/>
                                        </p:tgtEl>
                                      </p:cBhvr>
                                    </p:animEffect>
                                  </p:childTnLst>
                                </p:cTn>
                              </p:par>
                              <p:par>
                                <p:cTn id="48" presetID="9" presetClass="entr" presetSubtype="0" fill="hold"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dissolve">
                                      <p:cBhvr>
                                        <p:cTn id="50" dur="500"/>
                                        <p:tgtEl>
                                          <p:spTgt spid="99"/>
                                        </p:tgtEl>
                                      </p:cBhvr>
                                    </p:animEffect>
                                  </p:childTnLst>
                                </p:cTn>
                              </p:par>
                              <p:par>
                                <p:cTn id="51" presetID="9"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dissolve">
                                      <p:cBhvr>
                                        <p:cTn id="53" dur="500"/>
                                        <p:tgtEl>
                                          <p:spTgt spid="102"/>
                                        </p:tgtEl>
                                      </p:cBhvr>
                                    </p:animEffect>
                                  </p:childTnLst>
                                </p:cTn>
                              </p:par>
                              <p:par>
                                <p:cTn id="54" presetID="9" presetClass="entr" presetSubtype="0" fill="hold"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dissolve">
                                      <p:cBhvr>
                                        <p:cTn id="56" dur="500"/>
                                        <p:tgtEl>
                                          <p:spTgt spid="105"/>
                                        </p:tgtEl>
                                      </p:cBhvr>
                                    </p:animEffect>
                                  </p:childTnLst>
                                </p:cTn>
                              </p:par>
                              <p:par>
                                <p:cTn id="57" presetID="9" presetClass="entr" presetSubtype="0" fill="hold"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dissolve">
                                      <p:cBhvr>
                                        <p:cTn id="59" dur="500"/>
                                        <p:tgtEl>
                                          <p:spTgt spid="117"/>
                                        </p:tgtEl>
                                      </p:cBhvr>
                                    </p:animEffect>
                                  </p:childTnLst>
                                </p:cTn>
                              </p:par>
                              <p:par>
                                <p:cTn id="60" presetID="9" presetClass="entr" presetSubtype="0" fill="hold"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dissolve">
                                      <p:cBhvr>
                                        <p:cTn id="62" dur="500"/>
                                        <p:tgtEl>
                                          <p:spTgt spid="118"/>
                                        </p:tgtEl>
                                      </p:cBhvr>
                                    </p:animEffect>
                                  </p:childTnLst>
                                </p:cTn>
                              </p:par>
                              <p:par>
                                <p:cTn id="63" presetID="9"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dissolve">
                                      <p:cBhvr>
                                        <p:cTn id="65" dur="500"/>
                                        <p:tgtEl>
                                          <p:spTgt spid="119"/>
                                        </p:tgtEl>
                                      </p:cBhvr>
                                    </p:animEffect>
                                  </p:childTnLst>
                                </p:cTn>
                              </p:par>
                              <p:par>
                                <p:cTn id="66" presetID="9" presetClass="entr" presetSubtype="0" fill="hold"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dissolve">
                                      <p:cBhvr>
                                        <p:cTn id="68" dur="500"/>
                                        <p:tgtEl>
                                          <p:spTgt spid="120"/>
                                        </p:tgtEl>
                                      </p:cBhvr>
                                    </p:animEffect>
                                  </p:childTnLst>
                                </p:cTn>
                              </p:par>
                              <p:par>
                                <p:cTn id="69" presetID="9"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dissolve">
                                      <p:cBhvr>
                                        <p:cTn id="71" dur="500"/>
                                        <p:tgtEl>
                                          <p:spTgt spid="121"/>
                                        </p:tgtEl>
                                      </p:cBhvr>
                                    </p:animEffect>
                                  </p:childTnLst>
                                </p:cTn>
                              </p:par>
                              <p:par>
                                <p:cTn id="72" presetID="9" presetClass="entr" presetSubtype="0" fill="hold" nodeType="with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dissolve">
                                      <p:cBhvr>
                                        <p:cTn id="74" dur="500"/>
                                        <p:tgtEl>
                                          <p:spTgt spid="122"/>
                                        </p:tgtEl>
                                      </p:cBhvr>
                                    </p:animEffect>
                                  </p:childTnLst>
                                </p:cTn>
                              </p:par>
                              <p:par>
                                <p:cTn id="75" presetID="9" presetClass="entr" presetSubtype="0" fill="hold"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dissolve">
                                      <p:cBhvr>
                                        <p:cTn id="77" dur="500"/>
                                        <p:tgtEl>
                                          <p:spTgt spid="123"/>
                                        </p:tgtEl>
                                      </p:cBhvr>
                                    </p:animEffect>
                                  </p:childTnLst>
                                </p:cTn>
                              </p:par>
                              <p:par>
                                <p:cTn id="78" presetID="9" presetClass="entr" presetSubtype="0" fill="hold" nodeType="with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dissolve">
                                      <p:cBhvr>
                                        <p:cTn id="80" dur="500"/>
                                        <p:tgtEl>
                                          <p:spTgt spid="124"/>
                                        </p:tgtEl>
                                      </p:cBhvr>
                                    </p:animEffect>
                                  </p:childTnLst>
                                </p:cTn>
                              </p:par>
                              <p:par>
                                <p:cTn id="81" presetID="9" presetClass="entr" presetSubtype="0" fill="hold"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dissolve">
                                      <p:cBhvr>
                                        <p:cTn id="83" dur="500"/>
                                        <p:tgtEl>
                                          <p:spTgt spid="125"/>
                                        </p:tgtEl>
                                      </p:cBhvr>
                                    </p:animEffect>
                                  </p:childTnLst>
                                </p:cTn>
                              </p:par>
                              <p:par>
                                <p:cTn id="84" presetID="9" presetClass="entr" presetSubtype="0" fill="hold" nodeType="withEffect">
                                  <p:stCondLst>
                                    <p:cond delay="0"/>
                                  </p:stCondLst>
                                  <p:childTnLst>
                                    <p:set>
                                      <p:cBhvr>
                                        <p:cTn id="85" dur="1" fill="hold">
                                          <p:stCondLst>
                                            <p:cond delay="0"/>
                                          </p:stCondLst>
                                        </p:cTn>
                                        <p:tgtEl>
                                          <p:spTgt spid="126"/>
                                        </p:tgtEl>
                                        <p:attrNameLst>
                                          <p:attrName>style.visibility</p:attrName>
                                        </p:attrNameLst>
                                      </p:cBhvr>
                                      <p:to>
                                        <p:strVal val="visible"/>
                                      </p:to>
                                    </p:set>
                                    <p:animEffect transition="in" filter="dissolve">
                                      <p:cBhvr>
                                        <p:cTn id="86" dur="500"/>
                                        <p:tgtEl>
                                          <p:spTgt spid="126"/>
                                        </p:tgtEl>
                                      </p:cBhvr>
                                    </p:animEffect>
                                  </p:childTnLst>
                                </p:cTn>
                              </p:par>
                              <p:par>
                                <p:cTn id="87" presetID="9" presetClass="entr" presetSubtype="0" fill="hold" nodeType="withEffect">
                                  <p:stCondLst>
                                    <p:cond delay="0"/>
                                  </p:stCondLst>
                                  <p:childTnLst>
                                    <p:set>
                                      <p:cBhvr>
                                        <p:cTn id="88" dur="1" fill="hold">
                                          <p:stCondLst>
                                            <p:cond delay="0"/>
                                          </p:stCondLst>
                                        </p:cTn>
                                        <p:tgtEl>
                                          <p:spTgt spid="127"/>
                                        </p:tgtEl>
                                        <p:attrNameLst>
                                          <p:attrName>style.visibility</p:attrName>
                                        </p:attrNameLst>
                                      </p:cBhvr>
                                      <p:to>
                                        <p:strVal val="visible"/>
                                      </p:to>
                                    </p:set>
                                    <p:animEffect transition="in" filter="dissolve">
                                      <p:cBhvr>
                                        <p:cTn id="89" dur="500"/>
                                        <p:tgtEl>
                                          <p:spTgt spid="127"/>
                                        </p:tgtEl>
                                      </p:cBhvr>
                                    </p:animEffect>
                                  </p:childTnLst>
                                </p:cTn>
                              </p:par>
                              <p:par>
                                <p:cTn id="90" presetID="9" presetClass="entr" presetSubtype="0" fill="hold" nodeType="with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dissolve">
                                      <p:cBhvr>
                                        <p:cTn id="92" dur="500"/>
                                        <p:tgtEl>
                                          <p:spTgt spid="128"/>
                                        </p:tgtEl>
                                      </p:cBhvr>
                                    </p:animEffect>
                                  </p:childTnLst>
                                </p:cTn>
                              </p:par>
                              <p:par>
                                <p:cTn id="93" presetID="9" presetClass="entr" presetSubtype="0" fill="hold" nodeType="with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dissolve">
                                      <p:cBhvr>
                                        <p:cTn id="95" dur="500"/>
                                        <p:tgtEl>
                                          <p:spTgt spid="129"/>
                                        </p:tgtEl>
                                      </p:cBhvr>
                                    </p:animEffect>
                                  </p:childTnLst>
                                </p:cTn>
                              </p:par>
                              <p:par>
                                <p:cTn id="96" presetID="9" presetClass="entr" presetSubtype="0" fill="hold" nodeType="withEffect">
                                  <p:stCondLst>
                                    <p:cond delay="0"/>
                                  </p:stCondLst>
                                  <p:childTnLst>
                                    <p:set>
                                      <p:cBhvr>
                                        <p:cTn id="97" dur="1" fill="hold">
                                          <p:stCondLst>
                                            <p:cond delay="0"/>
                                          </p:stCondLst>
                                        </p:cTn>
                                        <p:tgtEl>
                                          <p:spTgt spid="130"/>
                                        </p:tgtEl>
                                        <p:attrNameLst>
                                          <p:attrName>style.visibility</p:attrName>
                                        </p:attrNameLst>
                                      </p:cBhvr>
                                      <p:to>
                                        <p:strVal val="visible"/>
                                      </p:to>
                                    </p:set>
                                    <p:animEffect transition="in" filter="dissolve">
                                      <p:cBhvr>
                                        <p:cTn id="98" dur="500"/>
                                        <p:tgtEl>
                                          <p:spTgt spid="1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38"/>
                                        </p:tgtEl>
                                        <p:attrNameLst>
                                          <p:attrName>style.visibility</p:attrName>
                                        </p:attrNameLst>
                                      </p:cBhvr>
                                      <p:to>
                                        <p:strVal val="visible"/>
                                      </p:to>
                                    </p:set>
                                    <p:animEffect transition="in" filter="dissolve">
                                      <p:cBhvr>
                                        <p:cTn id="101" dur="500"/>
                                        <p:tgtEl>
                                          <p:spTgt spid="13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39"/>
                                        </p:tgtEl>
                                        <p:attrNameLst>
                                          <p:attrName>style.visibility</p:attrName>
                                        </p:attrNameLst>
                                      </p:cBhvr>
                                      <p:to>
                                        <p:strVal val="visible"/>
                                      </p:to>
                                    </p:set>
                                    <p:animEffect transition="in" filter="dissolve">
                                      <p:cBhvr>
                                        <p:cTn id="104" dur="500"/>
                                        <p:tgtEl>
                                          <p:spTgt spid="13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140"/>
                                        </p:tgtEl>
                                        <p:attrNameLst>
                                          <p:attrName>style.visibility</p:attrName>
                                        </p:attrNameLst>
                                      </p:cBhvr>
                                      <p:to>
                                        <p:strVal val="visible"/>
                                      </p:to>
                                    </p:set>
                                    <p:animEffect transition="in" filter="dissolve">
                                      <p:cBhvr>
                                        <p:cTn id="107" dur="500"/>
                                        <p:tgtEl>
                                          <p:spTgt spid="140"/>
                                        </p:tgtEl>
                                      </p:cBhvr>
                                    </p:animEffect>
                                  </p:childTnLst>
                                </p:cTn>
                              </p:par>
                              <p:par>
                                <p:cTn id="108" presetID="9" presetClass="entr" presetSubtype="0" fill="hold" nodeType="withEffect">
                                  <p:stCondLst>
                                    <p:cond delay="0"/>
                                  </p:stCondLst>
                                  <p:childTnLst>
                                    <p:set>
                                      <p:cBhvr>
                                        <p:cTn id="109" dur="1" fill="hold">
                                          <p:stCondLst>
                                            <p:cond delay="0"/>
                                          </p:stCondLst>
                                        </p:cTn>
                                        <p:tgtEl>
                                          <p:spTgt spid="151"/>
                                        </p:tgtEl>
                                        <p:attrNameLst>
                                          <p:attrName>style.visibility</p:attrName>
                                        </p:attrNameLst>
                                      </p:cBhvr>
                                      <p:to>
                                        <p:strVal val="visible"/>
                                      </p:to>
                                    </p:set>
                                    <p:animEffect transition="in" filter="dissolve">
                                      <p:cBhvr>
                                        <p:cTn id="110" dur="500"/>
                                        <p:tgtEl>
                                          <p:spTgt spid="151"/>
                                        </p:tgtEl>
                                      </p:cBhvr>
                                    </p:animEffect>
                                  </p:childTnLst>
                                </p:cTn>
                              </p:par>
                              <p:par>
                                <p:cTn id="111" presetID="9" presetClass="entr" presetSubtype="0" fill="hold"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dissolve">
                                      <p:cBhvr>
                                        <p:cTn id="113" dur="500"/>
                                        <p:tgtEl>
                                          <p:spTgt spid="154"/>
                                        </p:tgtEl>
                                      </p:cBhvr>
                                    </p:animEffect>
                                  </p:childTnLst>
                                </p:cTn>
                              </p:par>
                              <p:par>
                                <p:cTn id="114" presetID="9" presetClass="entr" presetSubtype="0" fill="hold" nodeType="withEffect">
                                  <p:stCondLst>
                                    <p:cond delay="0"/>
                                  </p:stCondLst>
                                  <p:childTnLst>
                                    <p:set>
                                      <p:cBhvr>
                                        <p:cTn id="115" dur="1" fill="hold">
                                          <p:stCondLst>
                                            <p:cond delay="0"/>
                                          </p:stCondLst>
                                        </p:cTn>
                                        <p:tgtEl>
                                          <p:spTgt spid="157"/>
                                        </p:tgtEl>
                                        <p:attrNameLst>
                                          <p:attrName>style.visibility</p:attrName>
                                        </p:attrNameLst>
                                      </p:cBhvr>
                                      <p:to>
                                        <p:strVal val="visible"/>
                                      </p:to>
                                    </p:set>
                                    <p:animEffect transition="in" filter="dissolve">
                                      <p:cBhvr>
                                        <p:cTn id="116" dur="500"/>
                                        <p:tgtEl>
                                          <p:spTgt spid="157"/>
                                        </p:tgtEl>
                                      </p:cBhvr>
                                    </p:animEffect>
                                  </p:childTnLst>
                                </p:cTn>
                              </p:par>
                              <p:par>
                                <p:cTn id="117" presetID="9" presetClass="entr" presetSubtype="0" fill="hold" nodeType="withEffect">
                                  <p:stCondLst>
                                    <p:cond delay="0"/>
                                  </p:stCondLst>
                                  <p:childTnLst>
                                    <p:set>
                                      <p:cBhvr>
                                        <p:cTn id="118" dur="1" fill="hold">
                                          <p:stCondLst>
                                            <p:cond delay="0"/>
                                          </p:stCondLst>
                                        </p:cTn>
                                        <p:tgtEl>
                                          <p:spTgt spid="161"/>
                                        </p:tgtEl>
                                        <p:attrNameLst>
                                          <p:attrName>style.visibility</p:attrName>
                                        </p:attrNameLst>
                                      </p:cBhvr>
                                      <p:to>
                                        <p:strVal val="visible"/>
                                      </p:to>
                                    </p:set>
                                    <p:animEffect transition="in" filter="dissolve">
                                      <p:cBhvr>
                                        <p:cTn id="119" dur="500"/>
                                        <p:tgtEl>
                                          <p:spTgt spid="161"/>
                                        </p:tgtEl>
                                      </p:cBhvr>
                                    </p:animEffect>
                                  </p:childTnLst>
                                </p:cTn>
                              </p:par>
                              <p:par>
                                <p:cTn id="120" presetID="9" presetClass="entr" presetSubtype="0" fill="hold" nodeType="withEffect">
                                  <p:stCondLst>
                                    <p:cond delay="0"/>
                                  </p:stCondLst>
                                  <p:childTnLst>
                                    <p:set>
                                      <p:cBhvr>
                                        <p:cTn id="121" dur="1" fill="hold">
                                          <p:stCondLst>
                                            <p:cond delay="0"/>
                                          </p:stCondLst>
                                        </p:cTn>
                                        <p:tgtEl>
                                          <p:spTgt spid="162"/>
                                        </p:tgtEl>
                                        <p:attrNameLst>
                                          <p:attrName>style.visibility</p:attrName>
                                        </p:attrNameLst>
                                      </p:cBhvr>
                                      <p:to>
                                        <p:strVal val="visible"/>
                                      </p:to>
                                    </p:set>
                                    <p:animEffect transition="in" filter="dissolve">
                                      <p:cBhvr>
                                        <p:cTn id="122" dur="500"/>
                                        <p:tgtEl>
                                          <p:spTgt spid="162"/>
                                        </p:tgtEl>
                                      </p:cBhvr>
                                    </p:animEffect>
                                  </p:childTnLst>
                                </p:cTn>
                              </p:par>
                              <p:par>
                                <p:cTn id="123" presetID="9" presetClass="entr" presetSubtype="0" fill="hold" nodeType="withEffect">
                                  <p:stCondLst>
                                    <p:cond delay="0"/>
                                  </p:stCondLst>
                                  <p:childTnLst>
                                    <p:set>
                                      <p:cBhvr>
                                        <p:cTn id="124" dur="1" fill="hold">
                                          <p:stCondLst>
                                            <p:cond delay="0"/>
                                          </p:stCondLst>
                                        </p:cTn>
                                        <p:tgtEl>
                                          <p:spTgt spid="163"/>
                                        </p:tgtEl>
                                        <p:attrNameLst>
                                          <p:attrName>style.visibility</p:attrName>
                                        </p:attrNameLst>
                                      </p:cBhvr>
                                      <p:to>
                                        <p:strVal val="visible"/>
                                      </p:to>
                                    </p:set>
                                    <p:animEffect transition="in" filter="dissolve">
                                      <p:cBhvr>
                                        <p:cTn id="125" dur="500"/>
                                        <p:tgtEl>
                                          <p:spTgt spid="163"/>
                                        </p:tgtEl>
                                      </p:cBhvr>
                                    </p:animEffect>
                                  </p:childTnLst>
                                </p:cTn>
                              </p:par>
                              <p:par>
                                <p:cTn id="126" presetID="9" presetClass="entr" presetSubtype="0" fill="hold" nodeType="withEffect">
                                  <p:stCondLst>
                                    <p:cond delay="0"/>
                                  </p:stCondLst>
                                  <p:childTnLst>
                                    <p:set>
                                      <p:cBhvr>
                                        <p:cTn id="127" dur="1" fill="hold">
                                          <p:stCondLst>
                                            <p:cond delay="0"/>
                                          </p:stCondLst>
                                        </p:cTn>
                                        <p:tgtEl>
                                          <p:spTgt spid="164"/>
                                        </p:tgtEl>
                                        <p:attrNameLst>
                                          <p:attrName>style.visibility</p:attrName>
                                        </p:attrNameLst>
                                      </p:cBhvr>
                                      <p:to>
                                        <p:strVal val="visible"/>
                                      </p:to>
                                    </p:set>
                                    <p:animEffect transition="in" filter="dissolve">
                                      <p:cBhvr>
                                        <p:cTn id="128" dur="500"/>
                                        <p:tgtEl>
                                          <p:spTgt spid="164"/>
                                        </p:tgtEl>
                                      </p:cBhvr>
                                    </p:animEffect>
                                  </p:childTnLst>
                                </p:cTn>
                              </p:par>
                              <p:par>
                                <p:cTn id="129" presetID="9" presetClass="entr" presetSubtype="0" fill="hold" nodeType="withEffect">
                                  <p:stCondLst>
                                    <p:cond delay="0"/>
                                  </p:stCondLst>
                                  <p:childTnLst>
                                    <p:set>
                                      <p:cBhvr>
                                        <p:cTn id="130" dur="1" fill="hold">
                                          <p:stCondLst>
                                            <p:cond delay="0"/>
                                          </p:stCondLst>
                                        </p:cTn>
                                        <p:tgtEl>
                                          <p:spTgt spid="165"/>
                                        </p:tgtEl>
                                        <p:attrNameLst>
                                          <p:attrName>style.visibility</p:attrName>
                                        </p:attrNameLst>
                                      </p:cBhvr>
                                      <p:to>
                                        <p:strVal val="visible"/>
                                      </p:to>
                                    </p:set>
                                    <p:animEffect transition="in" filter="dissolve">
                                      <p:cBhvr>
                                        <p:cTn id="131" dur="500"/>
                                        <p:tgtEl>
                                          <p:spTgt spid="165"/>
                                        </p:tgtEl>
                                      </p:cBhvr>
                                    </p:animEffect>
                                  </p:childTnLst>
                                </p:cTn>
                              </p:par>
                              <p:par>
                                <p:cTn id="132" presetID="9" presetClass="entr" presetSubtype="0" fill="hold" nodeType="withEffect">
                                  <p:stCondLst>
                                    <p:cond delay="0"/>
                                  </p:stCondLst>
                                  <p:childTnLst>
                                    <p:set>
                                      <p:cBhvr>
                                        <p:cTn id="133" dur="1" fill="hold">
                                          <p:stCondLst>
                                            <p:cond delay="0"/>
                                          </p:stCondLst>
                                        </p:cTn>
                                        <p:tgtEl>
                                          <p:spTgt spid="166"/>
                                        </p:tgtEl>
                                        <p:attrNameLst>
                                          <p:attrName>style.visibility</p:attrName>
                                        </p:attrNameLst>
                                      </p:cBhvr>
                                      <p:to>
                                        <p:strVal val="visible"/>
                                      </p:to>
                                    </p:set>
                                    <p:animEffect transition="in" filter="dissolve">
                                      <p:cBhvr>
                                        <p:cTn id="134" dur="500"/>
                                        <p:tgtEl>
                                          <p:spTgt spid="166"/>
                                        </p:tgtEl>
                                      </p:cBhvr>
                                    </p:animEffect>
                                  </p:childTnLst>
                                </p:cTn>
                              </p:par>
                              <p:par>
                                <p:cTn id="135" presetID="9" presetClass="entr" presetSubtype="0" fill="hold" nodeType="withEffect">
                                  <p:stCondLst>
                                    <p:cond delay="0"/>
                                  </p:stCondLst>
                                  <p:childTnLst>
                                    <p:set>
                                      <p:cBhvr>
                                        <p:cTn id="136" dur="1" fill="hold">
                                          <p:stCondLst>
                                            <p:cond delay="0"/>
                                          </p:stCondLst>
                                        </p:cTn>
                                        <p:tgtEl>
                                          <p:spTgt spid="167"/>
                                        </p:tgtEl>
                                        <p:attrNameLst>
                                          <p:attrName>style.visibility</p:attrName>
                                        </p:attrNameLst>
                                      </p:cBhvr>
                                      <p:to>
                                        <p:strVal val="visible"/>
                                      </p:to>
                                    </p:set>
                                    <p:animEffect transition="in" filter="dissolve">
                                      <p:cBhvr>
                                        <p:cTn id="137" dur="500"/>
                                        <p:tgtEl>
                                          <p:spTgt spid="167"/>
                                        </p:tgtEl>
                                      </p:cBhvr>
                                    </p:animEffect>
                                  </p:childTnLst>
                                </p:cTn>
                              </p:par>
                              <p:par>
                                <p:cTn id="138" presetID="9" presetClass="entr" presetSubtype="0" fill="hold" nodeType="with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dissolve">
                                      <p:cBhvr>
                                        <p:cTn id="140" dur="500"/>
                                        <p:tgtEl>
                                          <p:spTgt spid="105"/>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nodeType="clickEffect">
                                  <p:stCondLst>
                                    <p:cond delay="0"/>
                                  </p:stCondLst>
                                  <p:childTnLst>
                                    <p:set>
                                      <p:cBhvr>
                                        <p:cTn id="144" dur="1" fill="hold">
                                          <p:stCondLst>
                                            <p:cond delay="0"/>
                                          </p:stCondLst>
                                        </p:cTn>
                                        <p:tgtEl>
                                          <p:spTgt spid="187"/>
                                        </p:tgtEl>
                                        <p:attrNameLst>
                                          <p:attrName>style.visibility</p:attrName>
                                        </p:attrNameLst>
                                      </p:cBhvr>
                                      <p:to>
                                        <p:strVal val="visible"/>
                                      </p:to>
                                    </p:set>
                                    <p:animEffect transition="in" filter="dissolve">
                                      <p:cBhvr>
                                        <p:cTn id="145" dur="500"/>
                                        <p:tgtEl>
                                          <p:spTgt spid="187"/>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187"/>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188"/>
                                        </p:tgtEl>
                                        <p:attrNameLst>
                                          <p:attrName>style.visibility</p:attrName>
                                        </p:attrNameLst>
                                      </p:cBhvr>
                                      <p:to>
                                        <p:strVal val="visible"/>
                                      </p:to>
                                    </p:set>
                                    <p:animEffect transition="in" filter="dissolve">
                                      <p:cBhvr>
                                        <p:cTn id="162" dur="500"/>
                                        <p:tgtEl>
                                          <p:spTgt spid="188"/>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grpId="0" nodeType="clickEffect">
                                  <p:stCondLst>
                                    <p:cond delay="0"/>
                                  </p:stCondLst>
                                  <p:childTnLst>
                                    <p:set>
                                      <p:cBhvr>
                                        <p:cTn id="166" dur="1" fill="hold">
                                          <p:stCondLst>
                                            <p:cond delay="0"/>
                                          </p:stCondLst>
                                        </p:cTn>
                                        <p:tgtEl>
                                          <p:spTgt spid="178"/>
                                        </p:tgtEl>
                                        <p:attrNameLst>
                                          <p:attrName>style.visibility</p:attrName>
                                        </p:attrNameLst>
                                      </p:cBhvr>
                                      <p:to>
                                        <p:strVal val="visible"/>
                                      </p:to>
                                    </p:set>
                                    <p:animEffect transition="in" filter="dissolve">
                                      <p:cBhvr>
                                        <p:cTn id="167" dur="500"/>
                                        <p:tgtEl>
                                          <p:spTgt spid="178"/>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174"/>
                                        </p:tgtEl>
                                        <p:attrNameLst>
                                          <p:attrName>style.visibility</p:attrName>
                                        </p:attrNameLst>
                                      </p:cBhvr>
                                      <p:to>
                                        <p:strVal val="visible"/>
                                      </p:to>
                                    </p:set>
                                    <p:animEffect transition="in" filter="dissolve">
                                      <p:cBhvr>
                                        <p:cTn id="170" dur="500"/>
                                        <p:tgtEl>
                                          <p:spTgt spid="174"/>
                                        </p:tgtEl>
                                      </p:cBhvr>
                                    </p:animEffect>
                                  </p:childTnLst>
                                </p:cTn>
                              </p:par>
                              <p:par>
                                <p:cTn id="171" presetID="9" presetClass="entr" presetSubtype="0" fill="hold" nodeType="withEffect">
                                  <p:stCondLst>
                                    <p:cond delay="0"/>
                                  </p:stCondLst>
                                  <p:childTnLst>
                                    <p:set>
                                      <p:cBhvr>
                                        <p:cTn id="172" dur="1" fill="hold">
                                          <p:stCondLst>
                                            <p:cond delay="0"/>
                                          </p:stCondLst>
                                        </p:cTn>
                                        <p:tgtEl>
                                          <p:spTgt spid="176"/>
                                        </p:tgtEl>
                                        <p:attrNameLst>
                                          <p:attrName>style.visibility</p:attrName>
                                        </p:attrNameLst>
                                      </p:cBhvr>
                                      <p:to>
                                        <p:strVal val="visible"/>
                                      </p:to>
                                    </p:set>
                                    <p:animEffect transition="in" filter="dissolve">
                                      <p:cBhvr>
                                        <p:cTn id="173" dur="500"/>
                                        <p:tgtEl>
                                          <p:spTgt spid="176"/>
                                        </p:tgtEl>
                                      </p:cBhvr>
                                    </p:animEffect>
                                  </p:childTnLst>
                                </p:cTn>
                              </p:par>
                              <p:par>
                                <p:cTn id="174" presetID="9" presetClass="entr" presetSubtype="0" fill="hold" nodeType="withEffect">
                                  <p:stCondLst>
                                    <p:cond delay="0"/>
                                  </p:stCondLst>
                                  <p:childTnLst>
                                    <p:set>
                                      <p:cBhvr>
                                        <p:cTn id="175" dur="1" fill="hold">
                                          <p:stCondLst>
                                            <p:cond delay="0"/>
                                          </p:stCondLst>
                                        </p:cTn>
                                        <p:tgtEl>
                                          <p:spTgt spid="182"/>
                                        </p:tgtEl>
                                        <p:attrNameLst>
                                          <p:attrName>style.visibility</p:attrName>
                                        </p:attrNameLst>
                                      </p:cBhvr>
                                      <p:to>
                                        <p:strVal val="visible"/>
                                      </p:to>
                                    </p:set>
                                    <p:animEffect transition="in" filter="dissolve">
                                      <p:cBhvr>
                                        <p:cTn id="176" dur="500"/>
                                        <p:tgtEl>
                                          <p:spTgt spid="182"/>
                                        </p:tgtEl>
                                      </p:cBhvr>
                                    </p:animEffect>
                                  </p:childTnLst>
                                </p:cTn>
                              </p:par>
                              <p:par>
                                <p:cTn id="177" presetID="9" presetClass="entr" presetSubtype="0" fill="hold" nodeType="withEffect">
                                  <p:stCondLst>
                                    <p:cond delay="0"/>
                                  </p:stCondLst>
                                  <p:childTnLst>
                                    <p:set>
                                      <p:cBhvr>
                                        <p:cTn id="178" dur="1" fill="hold">
                                          <p:stCondLst>
                                            <p:cond delay="0"/>
                                          </p:stCondLst>
                                        </p:cTn>
                                        <p:tgtEl>
                                          <p:spTgt spid="181"/>
                                        </p:tgtEl>
                                        <p:attrNameLst>
                                          <p:attrName>style.visibility</p:attrName>
                                        </p:attrNameLst>
                                      </p:cBhvr>
                                      <p:to>
                                        <p:strVal val="visible"/>
                                      </p:to>
                                    </p:set>
                                    <p:animEffect transition="in" filter="dissolve">
                                      <p:cBhvr>
                                        <p:cTn id="179" dur="500"/>
                                        <p:tgtEl>
                                          <p:spTgt spid="181"/>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179"/>
                                        </p:tgtEl>
                                        <p:attrNameLst>
                                          <p:attrName>style.visibility</p:attrName>
                                        </p:attrNameLst>
                                      </p:cBhvr>
                                      <p:to>
                                        <p:strVal val="visible"/>
                                      </p:to>
                                    </p:set>
                                    <p:animEffect transition="in" filter="dissolve">
                                      <p:cBhvr>
                                        <p:cTn id="182" dur="500"/>
                                        <p:tgtEl>
                                          <p:spTgt spid="179"/>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38" grpId="0"/>
      <p:bldP spid="139" grpId="0"/>
      <p:bldP spid="140" grpId="0"/>
      <p:bldP spid="149" grpId="0"/>
      <p:bldP spid="4" grpId="0"/>
      <p:bldP spid="174" grpId="0"/>
      <p:bldP spid="178" grpId="0"/>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pPr algn="ctr"/>
            <a:r>
              <a:rPr lang="en-US" sz="4000" dirty="0" smtClean="0"/>
              <a:t>Viterbi Algorithm: Model A Mole Example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82233"/>
                <a:ext cx="7886700" cy="4794730"/>
              </a:xfrm>
            </p:spPr>
            <p:txBody>
              <a:bodyPr/>
              <a:lstStyle/>
              <a:p>
                <a:r>
                  <a:rPr lang="en-US" dirty="0" smtClean="0"/>
                  <a:t>Initialization, for all </a:t>
                </a:r>
                <a14:m>
                  <m:oMath xmlns:m="http://schemas.openxmlformats.org/officeDocument/2006/math">
                    <m:r>
                      <a:rPr lang="en-US" i="1" dirty="0" smtClean="0">
                        <a:latin typeface="Cambria Math" charset="0"/>
                      </a:rPr>
                      <m:t>𝑠</m:t>
                    </m:r>
                    <m:r>
                      <a:rPr lang="en-US" i="1" dirty="0" smtClean="0">
                        <a:latin typeface="Cambria Math" charset="0"/>
                      </a:rPr>
                      <m:t>∈ </m:t>
                    </m:r>
                    <m:r>
                      <a:rPr lang="en-US" i="1" dirty="0" smtClean="0">
                        <a:latin typeface="Cambria Math" charset="0"/>
                      </a:rPr>
                      <m:t>𝑋</m:t>
                    </m:r>
                  </m:oMath>
                </a14:m>
                <a:endParaRPr lang="en-US" dirty="0" smtClean="0"/>
              </a:p>
              <a:p>
                <a:endParaRPr lang="en-US" dirty="0" smtClean="0"/>
              </a:p>
              <a:p>
                <a:endParaRPr lang="en-US" dirty="0"/>
              </a:p>
              <a:p>
                <a:endParaRPr lang="en-US" dirty="0" smtClean="0"/>
              </a:p>
              <a:p>
                <a:endParaRPr lang="en-US" dirty="0"/>
              </a:p>
              <a:p>
                <a:r>
                  <a:rPr lang="en-US" dirty="0" smtClean="0"/>
                  <a:t>Repeat for k=1,</a:t>
                </a:r>
                <a:r>
                  <a:rPr lang="mr-IN" dirty="0" smtClean="0"/>
                  <a:t>…</a:t>
                </a:r>
                <a:r>
                  <a:rPr lang="en-US" dirty="0" smtClean="0"/>
                  <a:t>,t-1, and for all s\in X</a:t>
                </a:r>
              </a:p>
              <a:p>
                <a:endParaRPr lang="en-US" dirty="0" smtClean="0"/>
              </a:p>
              <a:p>
                <a:endParaRPr lang="en-US" dirty="0"/>
              </a:p>
              <a:p>
                <a:endParaRPr lang="en-US" dirty="0" smtClean="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82233"/>
                <a:ext cx="7886700" cy="4794730"/>
              </a:xfrm>
              <a:blipFill rotWithShape="0">
                <a:blip r:embed="rId2"/>
                <a:stretch>
                  <a:fillRect l="-1391" t="-2163"/>
                </a:stretch>
              </a:blipFill>
            </p:spPr>
            <p:txBody>
              <a:bodyPr/>
              <a:lstStyle/>
              <a:p>
                <a:r>
                  <a:rPr lang="en-US">
                    <a:noFill/>
                  </a:rPr>
                  <a:t> </a:t>
                </a:r>
              </a:p>
            </p:txBody>
          </p:sp>
        </mc:Fallback>
      </mc:AlternateContent>
      <p:grpSp>
        <p:nvGrpSpPr>
          <p:cNvPr id="8" name="Group 7"/>
          <p:cNvGrpSpPr/>
          <p:nvPr/>
        </p:nvGrpSpPr>
        <p:grpSpPr>
          <a:xfrm>
            <a:off x="1095153" y="2062701"/>
            <a:ext cx="520996" cy="414670"/>
            <a:chOff x="1095153" y="5209953"/>
            <a:chExt cx="520996" cy="414670"/>
          </a:xfrm>
        </p:grpSpPr>
        <p:sp>
          <p:nvSpPr>
            <p:cNvPr id="9" name="Oval 8"/>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 name="TextBox 9"/>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1" name="Group 10"/>
          <p:cNvGrpSpPr/>
          <p:nvPr/>
        </p:nvGrpSpPr>
        <p:grpSpPr>
          <a:xfrm>
            <a:off x="1098697" y="2597873"/>
            <a:ext cx="520996" cy="414670"/>
            <a:chOff x="1095153" y="5209953"/>
            <a:chExt cx="520996" cy="414670"/>
          </a:xfrm>
        </p:grpSpPr>
        <p:sp>
          <p:nvSpPr>
            <p:cNvPr id="12" name="Oval 1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3" name="TextBox 1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14" name="Group 13"/>
          <p:cNvGrpSpPr/>
          <p:nvPr/>
        </p:nvGrpSpPr>
        <p:grpSpPr>
          <a:xfrm>
            <a:off x="1098697" y="3150767"/>
            <a:ext cx="520996" cy="414670"/>
            <a:chOff x="1095153" y="5209953"/>
            <a:chExt cx="520996" cy="414670"/>
          </a:xfrm>
        </p:grpSpPr>
        <p:sp>
          <p:nvSpPr>
            <p:cNvPr id="15" name="Oval 1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6" name="TextBox 1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17" name="Group 16"/>
          <p:cNvGrpSpPr/>
          <p:nvPr/>
        </p:nvGrpSpPr>
        <p:grpSpPr>
          <a:xfrm>
            <a:off x="2066260" y="2087510"/>
            <a:ext cx="520996" cy="414670"/>
            <a:chOff x="1095153" y="5209953"/>
            <a:chExt cx="520996" cy="414670"/>
          </a:xfrm>
        </p:grpSpPr>
        <p:sp>
          <p:nvSpPr>
            <p:cNvPr id="18" name="Oval 1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9" name="TextBox 1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20" name="Group 19"/>
          <p:cNvGrpSpPr/>
          <p:nvPr/>
        </p:nvGrpSpPr>
        <p:grpSpPr>
          <a:xfrm>
            <a:off x="2069804" y="2622682"/>
            <a:ext cx="520996" cy="414670"/>
            <a:chOff x="1095153" y="5209953"/>
            <a:chExt cx="520996" cy="414670"/>
          </a:xfrm>
        </p:grpSpPr>
        <p:sp>
          <p:nvSpPr>
            <p:cNvPr id="21" name="Oval 20"/>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2" name="TextBox 21"/>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23" name="Group 22"/>
          <p:cNvGrpSpPr/>
          <p:nvPr/>
        </p:nvGrpSpPr>
        <p:grpSpPr>
          <a:xfrm>
            <a:off x="2069804" y="3175576"/>
            <a:ext cx="520996" cy="414670"/>
            <a:chOff x="1095153" y="5209953"/>
            <a:chExt cx="520996" cy="414670"/>
          </a:xfrm>
        </p:grpSpPr>
        <p:sp>
          <p:nvSpPr>
            <p:cNvPr id="24" name="Oval 23"/>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5" name="TextBox 24"/>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26" name="Group 25"/>
          <p:cNvGrpSpPr/>
          <p:nvPr/>
        </p:nvGrpSpPr>
        <p:grpSpPr>
          <a:xfrm>
            <a:off x="3033823" y="2076878"/>
            <a:ext cx="520996" cy="414670"/>
            <a:chOff x="1095153" y="5209953"/>
            <a:chExt cx="520996" cy="414670"/>
          </a:xfrm>
        </p:grpSpPr>
        <p:sp>
          <p:nvSpPr>
            <p:cNvPr id="27" name="Oval 26"/>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28" name="TextBox 27"/>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29" name="Group 28"/>
          <p:cNvGrpSpPr/>
          <p:nvPr/>
        </p:nvGrpSpPr>
        <p:grpSpPr>
          <a:xfrm>
            <a:off x="3037367" y="2612050"/>
            <a:ext cx="520996" cy="414670"/>
            <a:chOff x="1095153" y="5209953"/>
            <a:chExt cx="520996" cy="414670"/>
          </a:xfrm>
        </p:grpSpPr>
        <p:sp>
          <p:nvSpPr>
            <p:cNvPr id="30" name="Oval 29"/>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1" name="TextBox 30"/>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32" name="Group 31"/>
          <p:cNvGrpSpPr/>
          <p:nvPr/>
        </p:nvGrpSpPr>
        <p:grpSpPr>
          <a:xfrm>
            <a:off x="3037367" y="3164944"/>
            <a:ext cx="520996" cy="414670"/>
            <a:chOff x="1095153" y="5209953"/>
            <a:chExt cx="520996" cy="414670"/>
          </a:xfrm>
        </p:grpSpPr>
        <p:sp>
          <p:nvSpPr>
            <p:cNvPr id="33" name="Oval 32"/>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4" name="TextBox 33"/>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35" name="Group 34"/>
          <p:cNvGrpSpPr/>
          <p:nvPr/>
        </p:nvGrpSpPr>
        <p:grpSpPr>
          <a:xfrm>
            <a:off x="4043916" y="2076878"/>
            <a:ext cx="520996" cy="414670"/>
            <a:chOff x="1095153" y="5209953"/>
            <a:chExt cx="520996" cy="414670"/>
          </a:xfrm>
        </p:grpSpPr>
        <p:sp>
          <p:nvSpPr>
            <p:cNvPr id="36" name="Oval 35"/>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37" name="TextBox 36"/>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38" name="Group 37"/>
          <p:cNvGrpSpPr/>
          <p:nvPr/>
        </p:nvGrpSpPr>
        <p:grpSpPr>
          <a:xfrm>
            <a:off x="4047460" y="2612050"/>
            <a:ext cx="520996" cy="414670"/>
            <a:chOff x="1095153" y="5209953"/>
            <a:chExt cx="520996" cy="414670"/>
          </a:xfrm>
        </p:grpSpPr>
        <p:sp>
          <p:nvSpPr>
            <p:cNvPr id="39" name="Oval 38"/>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40" name="TextBox 39"/>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41" name="Group 40"/>
          <p:cNvGrpSpPr/>
          <p:nvPr/>
        </p:nvGrpSpPr>
        <p:grpSpPr>
          <a:xfrm>
            <a:off x="4047460" y="3164944"/>
            <a:ext cx="520996" cy="414670"/>
            <a:chOff x="1095153" y="5209953"/>
            <a:chExt cx="520996" cy="414670"/>
          </a:xfrm>
        </p:grpSpPr>
        <p:sp>
          <p:nvSpPr>
            <p:cNvPr id="42" name="Oval 4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43" name="TextBox 4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cxnSp>
        <p:nvCxnSpPr>
          <p:cNvPr id="44" name="Straight Arrow Connector 43"/>
          <p:cNvCxnSpPr>
            <a:stCxn id="19" idx="3"/>
          </p:cNvCxnSpPr>
          <p:nvPr/>
        </p:nvCxnSpPr>
        <p:spPr>
          <a:xfrm flipV="1">
            <a:off x="1616149" y="224345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640958" y="339531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31" idx="2"/>
          </p:cNvCxnSpPr>
          <p:nvPr/>
        </p:nvCxnSpPr>
        <p:spPr>
          <a:xfrm>
            <a:off x="1616149" y="2247367"/>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4" idx="2"/>
          </p:cNvCxnSpPr>
          <p:nvPr/>
        </p:nvCxnSpPr>
        <p:spPr>
          <a:xfrm>
            <a:off x="1609061" y="2261544"/>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28" idx="2"/>
          </p:cNvCxnSpPr>
          <p:nvPr/>
        </p:nvCxnSpPr>
        <p:spPr>
          <a:xfrm flipV="1">
            <a:off x="1619693" y="2300162"/>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4" idx="2"/>
          </p:cNvCxnSpPr>
          <p:nvPr/>
        </p:nvCxnSpPr>
        <p:spPr>
          <a:xfrm>
            <a:off x="1619693" y="2782539"/>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1" idx="2"/>
          </p:cNvCxnSpPr>
          <p:nvPr/>
        </p:nvCxnSpPr>
        <p:spPr>
          <a:xfrm flipV="1">
            <a:off x="1580707" y="2835334"/>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544736" y="223636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569545" y="3388225"/>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44736" y="2240277"/>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37648" y="2254454"/>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548280" y="2293072"/>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2548280" y="2775449"/>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2509294" y="2828244"/>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544190" y="2246997"/>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568999" y="3398857"/>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544190" y="2250909"/>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537102" y="2265086"/>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3547734" y="2303704"/>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547734" y="2786081"/>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3508748" y="2838876"/>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63256" y="3531685"/>
            <a:ext cx="925032" cy="338554"/>
          </a:xfrm>
          <a:prstGeom prst="rect">
            <a:avLst/>
          </a:prstGeom>
          <a:noFill/>
        </p:spPr>
        <p:txBody>
          <a:bodyPr wrap="square" rtlCol="0">
            <a:spAutoFit/>
          </a:bodyPr>
          <a:lstStyle/>
          <a:p>
            <a:r>
              <a:rPr lang="en-US" sz="1600" dirty="0"/>
              <a:t>t</a:t>
            </a:r>
            <a:r>
              <a:rPr lang="en-US" sz="1600" dirty="0" smtClean="0"/>
              <a:t>=0</a:t>
            </a:r>
            <a:endParaRPr lang="en-US" sz="1600" dirty="0"/>
          </a:p>
        </p:txBody>
      </p:sp>
      <p:sp>
        <p:nvSpPr>
          <p:cNvPr id="66" name="TextBox 65"/>
          <p:cNvSpPr txBox="1"/>
          <p:nvPr/>
        </p:nvSpPr>
        <p:spPr>
          <a:xfrm>
            <a:off x="2055628" y="3531685"/>
            <a:ext cx="925032" cy="338554"/>
          </a:xfrm>
          <a:prstGeom prst="rect">
            <a:avLst/>
          </a:prstGeom>
          <a:noFill/>
        </p:spPr>
        <p:txBody>
          <a:bodyPr wrap="square" rtlCol="0">
            <a:spAutoFit/>
          </a:bodyPr>
          <a:lstStyle/>
          <a:p>
            <a:r>
              <a:rPr lang="en-US" sz="1600" dirty="0" smtClean="0"/>
              <a:t>t=1</a:t>
            </a:r>
            <a:endParaRPr lang="en-US" sz="1600" dirty="0"/>
          </a:p>
        </p:txBody>
      </p:sp>
      <p:sp>
        <p:nvSpPr>
          <p:cNvPr id="67" name="TextBox 66"/>
          <p:cNvSpPr txBox="1"/>
          <p:nvPr/>
        </p:nvSpPr>
        <p:spPr>
          <a:xfrm>
            <a:off x="3037368" y="3531685"/>
            <a:ext cx="925032" cy="338554"/>
          </a:xfrm>
          <a:prstGeom prst="rect">
            <a:avLst/>
          </a:prstGeom>
          <a:noFill/>
        </p:spPr>
        <p:txBody>
          <a:bodyPr wrap="square" rtlCol="0">
            <a:spAutoFit/>
          </a:bodyPr>
          <a:lstStyle/>
          <a:p>
            <a:r>
              <a:rPr lang="en-US" sz="1600" dirty="0" smtClean="0"/>
              <a:t>t=2</a:t>
            </a:r>
            <a:endParaRPr lang="en-US" sz="1600" dirty="0"/>
          </a:p>
        </p:txBody>
      </p:sp>
      <p:grpSp>
        <p:nvGrpSpPr>
          <p:cNvPr id="152" name="Group 151"/>
          <p:cNvGrpSpPr/>
          <p:nvPr/>
        </p:nvGrpSpPr>
        <p:grpSpPr>
          <a:xfrm>
            <a:off x="1091603" y="2087502"/>
            <a:ext cx="411125" cy="1470841"/>
            <a:chOff x="1091603" y="2087502"/>
            <a:chExt cx="411125" cy="1470841"/>
          </a:xfrm>
        </p:grpSpPr>
        <p:sp>
          <p:nvSpPr>
            <p:cNvPr id="75" name="Oval 74"/>
            <p:cNvSpPr/>
            <p:nvPr/>
          </p:nvSpPr>
          <p:spPr>
            <a:xfrm>
              <a:off x="1109323" y="2087502"/>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91603" y="2612044"/>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02229" y="3164939"/>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TextBox 77"/>
              <p:cNvSpPr txBox="1"/>
              <p:nvPr/>
            </p:nvSpPr>
            <p:spPr>
              <a:xfrm>
                <a:off x="4938823" y="2046764"/>
                <a:ext cx="1619354"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0</m:t>
                          </m:r>
                        </m:sub>
                      </m:sSub>
                      <m:d>
                        <m:dPr>
                          <m:ctrlPr>
                            <a:rPr lang="en-US" b="0" i="1" smtClean="0">
                              <a:latin typeface="Cambria Math" charset="0"/>
                            </a:rPr>
                          </m:ctrlPr>
                        </m:dPr>
                        <m:e>
                          <m:r>
                            <a:rPr lang="en-US" b="0" i="1" smtClean="0">
                              <a:latin typeface="Cambria Math" charset="0"/>
                            </a:rPr>
                            <m:t>𝑠</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r>
                            <a:rPr lang="en-US" b="0" i="1" smtClean="0">
                              <a:latin typeface="Cambria Math" charset="0"/>
                            </a:rPr>
                            <m:t>𝑠</m:t>
                          </m:r>
                        </m:sub>
                      </m:sSub>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𝑠</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4938823" y="2046764"/>
                <a:ext cx="1619354" cy="311880"/>
              </a:xfrm>
              <a:prstGeom prst="rect">
                <a:avLst/>
              </a:prstGeom>
              <a:blipFill rotWithShape="0">
                <a:blip r:embed="rId3"/>
                <a:stretch>
                  <a:fillRect l="-1504"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4931736" y="2518140"/>
                <a:ext cx="2877006" cy="302327"/>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0</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sub>
                    </m:sSub>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sub>
                    </m:sSub>
                  </m:oMath>
                </a14:m>
                <a:r>
                  <a:rPr lang="en-US" dirty="0" smtClean="0"/>
                  <a:t>=1*0.6=0.6</a:t>
                </a:r>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4931736" y="2518140"/>
                <a:ext cx="2877006" cy="302327"/>
              </a:xfrm>
              <a:prstGeom prst="rect">
                <a:avLst/>
              </a:prstGeom>
              <a:blipFill rotWithShape="0">
                <a:blip r:embed="rId4"/>
                <a:stretch>
                  <a:fillRect l="-2966" t="-24000" r="-444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921103" y="2954076"/>
                <a:ext cx="2707601" cy="302327"/>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0</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sub>
                    </m:sSub>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sub>
                    </m:sSub>
                  </m:oMath>
                </a14:m>
                <a:r>
                  <a:rPr lang="en-US" dirty="0" smtClean="0"/>
                  <a:t>=0*0.2=0</a:t>
                </a:r>
                <a:endParaRPr lang="en-US" dirty="0"/>
              </a:p>
            </p:txBody>
          </p:sp>
        </mc:Choice>
        <mc:Fallback xmlns="">
          <p:sp>
            <p:nvSpPr>
              <p:cNvPr id="81" name="TextBox 80"/>
              <p:cNvSpPr txBox="1">
                <a:spLocks noRot="1" noChangeAspect="1" noMove="1" noResize="1" noEditPoints="1" noAdjustHandles="1" noChangeArrowheads="1" noChangeShapeType="1" noTextEdit="1"/>
              </p:cNvSpPr>
              <p:nvPr/>
            </p:nvSpPr>
            <p:spPr>
              <a:xfrm>
                <a:off x="4921103" y="2954076"/>
                <a:ext cx="2707601" cy="302327"/>
              </a:xfrm>
              <a:prstGeom prst="rect">
                <a:avLst/>
              </a:prstGeom>
              <a:blipFill rotWithShape="0">
                <a:blip r:embed="rId5"/>
                <a:stretch>
                  <a:fillRect l="-3153" t="-24490" r="-4730" b="-408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4942368" y="3368745"/>
                <a:ext cx="2763385" cy="302327"/>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0</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𝜋</m:t>
                        </m:r>
                      </m:e>
                      <m:sub>
                        <m:r>
                          <a:rPr lang="en-US" b="0" i="1" smtClean="0">
                            <a:latin typeface="Cambria Math" charset="0"/>
                          </a:rPr>
                          <m:t>𝑠</m:t>
                        </m:r>
                      </m:sub>
                    </m:sSub>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sub>
                    </m:sSub>
                  </m:oMath>
                </a14:m>
                <a:r>
                  <a:rPr lang="en-US" dirty="0" smtClean="0"/>
                  <a:t>= 0*0.2 = 0</a:t>
                </a:r>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4942368" y="3368745"/>
                <a:ext cx="2763385" cy="302327"/>
              </a:xfrm>
              <a:prstGeom prst="rect">
                <a:avLst/>
              </a:prstGeom>
              <a:blipFill rotWithShape="0">
                <a:blip r:embed="rId6"/>
                <a:stretch>
                  <a:fillRect l="-3091" t="-24490" r="-3974" b="-40816"/>
                </a:stretch>
              </a:blipFill>
            </p:spPr>
            <p:txBody>
              <a:bodyPr/>
              <a:lstStyle/>
              <a:p>
                <a:r>
                  <a:rPr lang="en-US">
                    <a:noFill/>
                  </a:rPr>
                  <a:t> </a:t>
                </a:r>
              </a:p>
            </p:txBody>
          </p:sp>
        </mc:Fallback>
      </mc:AlternateContent>
      <p:sp>
        <p:nvSpPr>
          <p:cNvPr id="83" name="Rectangle 82"/>
          <p:cNvSpPr/>
          <p:nvPr/>
        </p:nvSpPr>
        <p:spPr>
          <a:xfrm>
            <a:off x="4880791" y="1606920"/>
            <a:ext cx="1019831" cy="369332"/>
          </a:xfrm>
          <a:prstGeom prst="rect">
            <a:avLst/>
          </a:prstGeom>
        </p:spPr>
        <p:txBody>
          <a:bodyPr wrap="none">
            <a:spAutoFit/>
          </a:bodyPr>
          <a:lstStyle/>
          <a:p>
            <a:r>
              <a:rPr lang="en-US"/>
              <a:t>Y=(1,3,3)</a:t>
            </a:r>
            <a:endParaRPr lang="en-US" dirty="0"/>
          </a:p>
        </p:txBody>
      </p:sp>
      <p:grpSp>
        <p:nvGrpSpPr>
          <p:cNvPr id="84" name="Group 83"/>
          <p:cNvGrpSpPr/>
          <p:nvPr/>
        </p:nvGrpSpPr>
        <p:grpSpPr>
          <a:xfrm>
            <a:off x="1077427" y="4628700"/>
            <a:ext cx="520996" cy="414670"/>
            <a:chOff x="1095153" y="5209953"/>
            <a:chExt cx="520996" cy="414670"/>
          </a:xfrm>
        </p:grpSpPr>
        <p:sp>
          <p:nvSpPr>
            <p:cNvPr id="85" name="Oval 8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86" name="TextBox 8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87" name="Group 86"/>
          <p:cNvGrpSpPr/>
          <p:nvPr/>
        </p:nvGrpSpPr>
        <p:grpSpPr>
          <a:xfrm>
            <a:off x="1080971" y="5163872"/>
            <a:ext cx="520996" cy="414670"/>
            <a:chOff x="1095153" y="5209953"/>
            <a:chExt cx="520996" cy="414670"/>
          </a:xfrm>
        </p:grpSpPr>
        <p:sp>
          <p:nvSpPr>
            <p:cNvPr id="88" name="Oval 8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89" name="TextBox 8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90" name="Group 89"/>
          <p:cNvGrpSpPr/>
          <p:nvPr/>
        </p:nvGrpSpPr>
        <p:grpSpPr>
          <a:xfrm>
            <a:off x="1080971" y="5716766"/>
            <a:ext cx="520996" cy="414670"/>
            <a:chOff x="1095153" y="5209953"/>
            <a:chExt cx="520996" cy="414670"/>
          </a:xfrm>
        </p:grpSpPr>
        <p:sp>
          <p:nvSpPr>
            <p:cNvPr id="91" name="Oval 90"/>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2" name="TextBox 91"/>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93" name="Group 92"/>
          <p:cNvGrpSpPr/>
          <p:nvPr/>
        </p:nvGrpSpPr>
        <p:grpSpPr>
          <a:xfrm>
            <a:off x="2048534" y="4653509"/>
            <a:ext cx="520996" cy="414670"/>
            <a:chOff x="1095153" y="5209953"/>
            <a:chExt cx="520996" cy="414670"/>
          </a:xfrm>
        </p:grpSpPr>
        <p:sp>
          <p:nvSpPr>
            <p:cNvPr id="94" name="Oval 93"/>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5" name="TextBox 94"/>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96" name="Group 95"/>
          <p:cNvGrpSpPr/>
          <p:nvPr/>
        </p:nvGrpSpPr>
        <p:grpSpPr>
          <a:xfrm>
            <a:off x="2052078" y="5188681"/>
            <a:ext cx="520996" cy="414670"/>
            <a:chOff x="1095153" y="5209953"/>
            <a:chExt cx="520996" cy="414670"/>
          </a:xfrm>
        </p:grpSpPr>
        <p:sp>
          <p:nvSpPr>
            <p:cNvPr id="97" name="Oval 96"/>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98" name="TextBox 97"/>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99" name="Group 98"/>
          <p:cNvGrpSpPr/>
          <p:nvPr/>
        </p:nvGrpSpPr>
        <p:grpSpPr>
          <a:xfrm>
            <a:off x="2052078" y="5741575"/>
            <a:ext cx="520996" cy="414670"/>
            <a:chOff x="1095153" y="5209953"/>
            <a:chExt cx="520996" cy="414670"/>
          </a:xfrm>
        </p:grpSpPr>
        <p:sp>
          <p:nvSpPr>
            <p:cNvPr id="100" name="Oval 99"/>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1" name="TextBox 100"/>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102" name="Group 101"/>
          <p:cNvGrpSpPr/>
          <p:nvPr/>
        </p:nvGrpSpPr>
        <p:grpSpPr>
          <a:xfrm>
            <a:off x="3016097" y="4642877"/>
            <a:ext cx="520996" cy="414670"/>
            <a:chOff x="1095153" y="5209953"/>
            <a:chExt cx="520996" cy="414670"/>
          </a:xfrm>
        </p:grpSpPr>
        <p:sp>
          <p:nvSpPr>
            <p:cNvPr id="103" name="Oval 102"/>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4" name="TextBox 103"/>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05" name="Group 104"/>
          <p:cNvGrpSpPr/>
          <p:nvPr/>
        </p:nvGrpSpPr>
        <p:grpSpPr>
          <a:xfrm>
            <a:off x="3019641" y="5178049"/>
            <a:ext cx="520996" cy="414670"/>
            <a:chOff x="1095153" y="5209953"/>
            <a:chExt cx="520996" cy="414670"/>
          </a:xfrm>
        </p:grpSpPr>
        <p:sp>
          <p:nvSpPr>
            <p:cNvPr id="106" name="Oval 105"/>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07" name="TextBox 106"/>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108" name="Group 107"/>
          <p:cNvGrpSpPr/>
          <p:nvPr/>
        </p:nvGrpSpPr>
        <p:grpSpPr>
          <a:xfrm>
            <a:off x="3019641" y="5730943"/>
            <a:ext cx="520996" cy="414670"/>
            <a:chOff x="1095153" y="5209953"/>
            <a:chExt cx="520996" cy="414670"/>
          </a:xfrm>
        </p:grpSpPr>
        <p:sp>
          <p:nvSpPr>
            <p:cNvPr id="109" name="Oval 108"/>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10" name="TextBox 109"/>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grpSp>
        <p:nvGrpSpPr>
          <p:cNvPr id="111" name="Group 110"/>
          <p:cNvGrpSpPr/>
          <p:nvPr/>
        </p:nvGrpSpPr>
        <p:grpSpPr>
          <a:xfrm>
            <a:off x="4026190" y="4642877"/>
            <a:ext cx="520996" cy="414670"/>
            <a:chOff x="1095153" y="5209953"/>
            <a:chExt cx="520996" cy="414670"/>
          </a:xfrm>
        </p:grpSpPr>
        <p:sp>
          <p:nvSpPr>
            <p:cNvPr id="112" name="Oval 111"/>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13" name="TextBox 112"/>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grpSp>
      <p:grpSp>
        <p:nvGrpSpPr>
          <p:cNvPr id="114" name="Group 113"/>
          <p:cNvGrpSpPr/>
          <p:nvPr/>
        </p:nvGrpSpPr>
        <p:grpSpPr>
          <a:xfrm>
            <a:off x="4029734" y="5178049"/>
            <a:ext cx="520996" cy="414670"/>
            <a:chOff x="1095153" y="5209953"/>
            <a:chExt cx="520996" cy="414670"/>
          </a:xfrm>
        </p:grpSpPr>
        <p:sp>
          <p:nvSpPr>
            <p:cNvPr id="115" name="Oval 114"/>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16" name="TextBox 115"/>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2</a:t>
              </a:r>
            </a:p>
          </p:txBody>
        </p:sp>
      </p:grpSp>
      <p:grpSp>
        <p:nvGrpSpPr>
          <p:cNvPr id="117" name="Group 116"/>
          <p:cNvGrpSpPr/>
          <p:nvPr/>
        </p:nvGrpSpPr>
        <p:grpSpPr>
          <a:xfrm>
            <a:off x="4029734" y="5730943"/>
            <a:ext cx="520996" cy="414670"/>
            <a:chOff x="1095153" y="5209953"/>
            <a:chExt cx="520996" cy="414670"/>
          </a:xfrm>
        </p:grpSpPr>
        <p:sp>
          <p:nvSpPr>
            <p:cNvPr id="118" name="Oval 117"/>
            <p:cNvSpPr/>
            <p:nvPr/>
          </p:nvSpPr>
          <p:spPr>
            <a:xfrm>
              <a:off x="1095153" y="5220586"/>
              <a:ext cx="404038" cy="404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chemeClr val="tx1"/>
                </a:solidFill>
              </a:endParaRPr>
            </a:p>
          </p:txBody>
        </p:sp>
        <p:sp>
          <p:nvSpPr>
            <p:cNvPr id="119" name="TextBox 118"/>
            <p:cNvSpPr txBox="1"/>
            <p:nvPr/>
          </p:nvSpPr>
          <p:spPr>
            <a:xfrm>
              <a:off x="1137684" y="5209953"/>
              <a:ext cx="478465" cy="369332"/>
            </a:xfrm>
            <a:prstGeom prst="rect">
              <a:avLst/>
            </a:prstGeom>
            <a:noFill/>
          </p:spPr>
          <p:txBody>
            <a:bodyPr wrap="square" rtlCol="0">
              <a:spAutoFit/>
            </a:bodyPr>
            <a:lstStyle/>
            <a:p>
              <a:r>
                <a:rPr lang="en-US" dirty="0" smtClean="0"/>
                <a:t>x</a:t>
              </a:r>
              <a:r>
                <a:rPr lang="en-US" baseline="-25000" dirty="0"/>
                <a:t>3</a:t>
              </a:r>
            </a:p>
          </p:txBody>
        </p:sp>
      </p:grpSp>
      <p:cxnSp>
        <p:nvCxnSpPr>
          <p:cNvPr id="120" name="Straight Arrow Connector 119"/>
          <p:cNvCxnSpPr>
            <a:stCxn id="101" idx="3"/>
          </p:cNvCxnSpPr>
          <p:nvPr/>
        </p:nvCxnSpPr>
        <p:spPr>
          <a:xfrm flipV="1">
            <a:off x="1598423" y="4809454"/>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1623232" y="5961314"/>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1" idx="3"/>
            <a:endCxn id="113" idx="2"/>
          </p:cNvCxnSpPr>
          <p:nvPr/>
        </p:nvCxnSpPr>
        <p:spPr>
          <a:xfrm>
            <a:off x="1598423" y="4813366"/>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16" idx="2"/>
          </p:cNvCxnSpPr>
          <p:nvPr/>
        </p:nvCxnSpPr>
        <p:spPr>
          <a:xfrm>
            <a:off x="1591335" y="4827543"/>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10" idx="2"/>
          </p:cNvCxnSpPr>
          <p:nvPr/>
        </p:nvCxnSpPr>
        <p:spPr>
          <a:xfrm flipV="1">
            <a:off x="1601967" y="4866161"/>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16" idx="2"/>
          </p:cNvCxnSpPr>
          <p:nvPr/>
        </p:nvCxnSpPr>
        <p:spPr>
          <a:xfrm>
            <a:off x="1601967" y="5348538"/>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13" idx="2"/>
          </p:cNvCxnSpPr>
          <p:nvPr/>
        </p:nvCxnSpPr>
        <p:spPr>
          <a:xfrm flipV="1">
            <a:off x="1562981" y="5401333"/>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527010" y="4802364"/>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551819" y="5954224"/>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527010" y="4806276"/>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2519922" y="4820453"/>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2530554" y="4859071"/>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2530554" y="5341448"/>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2491568" y="5394243"/>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3526464" y="481299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551273" y="5964856"/>
            <a:ext cx="318977" cy="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526464" y="4816908"/>
            <a:ext cx="453655" cy="587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3519376" y="4831085"/>
            <a:ext cx="460743" cy="112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3530008" y="4869703"/>
            <a:ext cx="446567" cy="482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3530008" y="5352080"/>
            <a:ext cx="450111" cy="605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3491022" y="5404875"/>
            <a:ext cx="489097" cy="514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045530" y="6097684"/>
            <a:ext cx="925032" cy="338554"/>
          </a:xfrm>
          <a:prstGeom prst="rect">
            <a:avLst/>
          </a:prstGeom>
          <a:noFill/>
        </p:spPr>
        <p:txBody>
          <a:bodyPr wrap="square" rtlCol="0">
            <a:spAutoFit/>
          </a:bodyPr>
          <a:lstStyle/>
          <a:p>
            <a:r>
              <a:rPr lang="en-US" sz="1600" dirty="0"/>
              <a:t>t</a:t>
            </a:r>
            <a:r>
              <a:rPr lang="en-US" sz="1600" dirty="0" smtClean="0"/>
              <a:t>=0</a:t>
            </a:r>
            <a:endParaRPr lang="en-US" sz="1600" dirty="0"/>
          </a:p>
        </p:txBody>
      </p:sp>
      <p:sp>
        <p:nvSpPr>
          <p:cNvPr id="142" name="TextBox 141"/>
          <p:cNvSpPr txBox="1"/>
          <p:nvPr/>
        </p:nvSpPr>
        <p:spPr>
          <a:xfrm>
            <a:off x="2037902" y="6097684"/>
            <a:ext cx="925032" cy="338554"/>
          </a:xfrm>
          <a:prstGeom prst="rect">
            <a:avLst/>
          </a:prstGeom>
          <a:noFill/>
        </p:spPr>
        <p:txBody>
          <a:bodyPr wrap="square" rtlCol="0">
            <a:spAutoFit/>
          </a:bodyPr>
          <a:lstStyle/>
          <a:p>
            <a:r>
              <a:rPr lang="en-US" sz="1600" dirty="0" smtClean="0"/>
              <a:t>t=1</a:t>
            </a:r>
            <a:endParaRPr lang="en-US" sz="1600" dirty="0"/>
          </a:p>
        </p:txBody>
      </p:sp>
      <p:sp>
        <p:nvSpPr>
          <p:cNvPr id="143" name="TextBox 142"/>
          <p:cNvSpPr txBox="1"/>
          <p:nvPr/>
        </p:nvSpPr>
        <p:spPr>
          <a:xfrm>
            <a:off x="3019642" y="6097684"/>
            <a:ext cx="925032" cy="338554"/>
          </a:xfrm>
          <a:prstGeom prst="rect">
            <a:avLst/>
          </a:prstGeom>
          <a:noFill/>
        </p:spPr>
        <p:txBody>
          <a:bodyPr wrap="square" rtlCol="0">
            <a:spAutoFit/>
          </a:bodyPr>
          <a:lstStyle/>
          <a:p>
            <a:r>
              <a:rPr lang="en-US" sz="1600" dirty="0" smtClean="0"/>
              <a:t>t=2</a:t>
            </a:r>
            <a:endParaRPr lang="en-US" sz="1600" dirty="0"/>
          </a:p>
        </p:txBody>
      </p:sp>
      <p:grpSp>
        <p:nvGrpSpPr>
          <p:cNvPr id="153" name="Group 152"/>
          <p:cNvGrpSpPr/>
          <p:nvPr/>
        </p:nvGrpSpPr>
        <p:grpSpPr>
          <a:xfrm>
            <a:off x="2052083" y="4674767"/>
            <a:ext cx="411125" cy="1470841"/>
            <a:chOff x="2052083" y="4674767"/>
            <a:chExt cx="411125" cy="1470841"/>
          </a:xfrm>
        </p:grpSpPr>
        <p:sp>
          <p:nvSpPr>
            <p:cNvPr id="144" name="Oval 143"/>
            <p:cNvSpPr/>
            <p:nvPr/>
          </p:nvSpPr>
          <p:spPr>
            <a:xfrm>
              <a:off x="2069803" y="4674767"/>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2052083" y="5199309"/>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2062709" y="5752204"/>
              <a:ext cx="393405" cy="393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7" name="TextBox 146"/>
              <p:cNvSpPr txBox="1"/>
              <p:nvPr/>
            </p:nvSpPr>
            <p:spPr>
              <a:xfrm>
                <a:off x="4634022" y="4719081"/>
                <a:ext cx="3290709"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r>
                            <a:rPr lang="en-US" b="0" i="1" smtClean="0">
                              <a:latin typeface="Cambria Math" charset="0"/>
                            </a:rPr>
                            <m:t>+1</m:t>
                          </m:r>
                        </m:sub>
                      </m:sSub>
                      <m:d>
                        <m:dPr>
                          <m:ctrlPr>
                            <a:rPr lang="en-US" b="0" i="1" smtClean="0">
                              <a:latin typeface="Cambria Math" charset="0"/>
                            </a:rPr>
                          </m:ctrlPr>
                        </m:dPr>
                        <m:e>
                          <m:r>
                            <a:rPr lang="en-US" b="0" i="1" smtClean="0">
                              <a:latin typeface="Cambria Math" charset="0"/>
                            </a:rPr>
                            <m:t>𝑠</m:t>
                          </m:r>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𝑞</m:t>
                              </m:r>
                            </m:lim>
                          </m:limLow>
                        </m:fName>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𝑞</m:t>
                                  </m:r>
                                </m:e>
                              </m:d>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𝑞</m:t>
                                  </m:r>
                                  <m:r>
                                    <a:rPr lang="en-US" b="0" i="1" smtClean="0">
                                      <a:latin typeface="Cambria Math" charset="0"/>
                                    </a:rPr>
                                    <m:t>,</m:t>
                                  </m:r>
                                  <m:r>
                                    <a:rPr lang="en-US" b="0" i="1" smtClean="0">
                                      <a:latin typeface="Cambria Math" charset="0"/>
                                    </a:rPr>
                                    <m:t>𝑠</m:t>
                                  </m:r>
                                </m:sub>
                              </m:sSub>
                            </m:e>
                          </m:d>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𝑠</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𝑘</m:t>
                                  </m:r>
                                  <m:r>
                                    <a:rPr lang="en-US" b="0" i="1" smtClean="0">
                                      <a:latin typeface="Cambria Math" charset="0"/>
                                    </a:rPr>
                                    <m:t>+1</m:t>
                                  </m:r>
                                </m:sub>
                              </m:sSub>
                            </m:sub>
                          </m:sSub>
                        </m:e>
                      </m:func>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4634022" y="4719081"/>
                <a:ext cx="3290709" cy="412613"/>
              </a:xfrm>
              <a:prstGeom prst="rect">
                <a:avLst/>
              </a:prstGeom>
              <a:blipFill rotWithShape="0">
                <a:blip r:embed="rId7"/>
                <a:stretch>
                  <a:fillRect l="-1296" b="-13235"/>
                </a:stretch>
              </a:blipFill>
            </p:spPr>
            <p:txBody>
              <a:bodyPr/>
              <a:lstStyle/>
              <a:p>
                <a:r>
                  <a:rPr lang="en-US">
                    <a:noFill/>
                  </a:rPr>
                  <a:t> </a:t>
                </a:r>
              </a:p>
            </p:txBody>
          </p:sp>
        </mc:Fallback>
      </mc:AlternateContent>
      <p:sp>
        <p:nvSpPr>
          <p:cNvPr id="148" name="Rectangle 147"/>
          <p:cNvSpPr/>
          <p:nvPr/>
        </p:nvSpPr>
        <p:spPr>
          <a:xfrm>
            <a:off x="4597255" y="4343032"/>
            <a:ext cx="1019831" cy="369332"/>
          </a:xfrm>
          <a:prstGeom prst="rect">
            <a:avLst/>
          </a:prstGeom>
        </p:spPr>
        <p:txBody>
          <a:bodyPr wrap="none">
            <a:spAutoFit/>
          </a:bodyPr>
          <a:lstStyle/>
          <a:p>
            <a:r>
              <a:rPr lang="en-US" dirty="0"/>
              <a:t>Y=(1,3,3)</a:t>
            </a:r>
          </a:p>
        </p:txBody>
      </p:sp>
      <mc:AlternateContent xmlns:mc="http://schemas.openxmlformats.org/markup-compatibility/2006" xmlns:a14="http://schemas.microsoft.com/office/drawing/2010/main">
        <mc:Choice Requires="a14">
          <p:sp>
            <p:nvSpPr>
              <p:cNvPr id="149" name="TextBox 148"/>
              <p:cNvSpPr txBox="1"/>
              <p:nvPr/>
            </p:nvSpPr>
            <p:spPr>
              <a:xfrm>
                <a:off x="4684574" y="5126661"/>
                <a:ext cx="4459426" cy="5975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1</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𝑞</m:t>
                            </m:r>
                          </m:lim>
                        </m:limLow>
                      </m:fName>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𝑞</m:t>
                                </m:r>
                              </m:e>
                            </m:d>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𝑞</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sub>
                            </m:sSub>
                          </m:e>
                        </m:d>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sub>
                        </m:sSub>
                      </m:e>
                    </m:func>
                  </m:oMath>
                </a14:m>
                <a:r>
                  <a:rPr lang="en-US" dirty="0" smtClean="0"/>
                  <a:t>=0.6*0.1*0.2</a:t>
                </a:r>
              </a:p>
              <a:p>
                <a:r>
                  <a:rPr lang="en-US" dirty="0"/>
                  <a:t> </a:t>
                </a:r>
                <a:r>
                  <a:rPr lang="en-US" dirty="0" smtClean="0"/>
                  <a:t>                                                            =0.012</a:t>
                </a:r>
                <a:endParaRPr lang="en-US" dirty="0"/>
              </a:p>
            </p:txBody>
          </p:sp>
        </mc:Choice>
        <mc:Fallback xmlns="">
          <p:sp>
            <p:nvSpPr>
              <p:cNvPr id="149" name="TextBox 148"/>
              <p:cNvSpPr txBox="1">
                <a:spLocks noRot="1" noChangeAspect="1" noMove="1" noResize="1" noEditPoints="1" noAdjustHandles="1" noChangeArrowheads="1" noChangeShapeType="1" noTextEdit="1"/>
              </p:cNvSpPr>
              <p:nvPr/>
            </p:nvSpPr>
            <p:spPr>
              <a:xfrm>
                <a:off x="4684574" y="5126661"/>
                <a:ext cx="4459426" cy="597536"/>
              </a:xfrm>
              <a:prstGeom prst="rect">
                <a:avLst/>
              </a:prstGeom>
              <a:blipFill rotWithShape="0">
                <a:blip r:embed="rId8"/>
                <a:stretch>
                  <a:fillRect l="-1913" t="-9184" r="-2596"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p:cNvSpPr txBox="1"/>
              <p:nvPr/>
            </p:nvSpPr>
            <p:spPr>
              <a:xfrm>
                <a:off x="4679252" y="5725629"/>
                <a:ext cx="4464748" cy="5975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1</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𝑞</m:t>
                            </m:r>
                          </m:lim>
                        </m:limLow>
                      </m:fName>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𝑞</m:t>
                                </m:r>
                              </m:e>
                            </m:d>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𝑞</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sub>
                            </m:sSub>
                          </m:e>
                        </m:d>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sub>
                        </m:sSub>
                      </m:e>
                    </m:func>
                  </m:oMath>
                </a14:m>
                <a:r>
                  <a:rPr lang="en-US" dirty="0" smtClean="0"/>
                  <a:t>=0.6*0.4*0.2</a:t>
                </a:r>
              </a:p>
              <a:p>
                <a:r>
                  <a:rPr lang="en-US" dirty="0" smtClean="0"/>
                  <a:t>                                                              =0.048</a:t>
                </a:r>
                <a:endParaRPr lang="en-US" dirty="0"/>
              </a:p>
            </p:txBody>
          </p:sp>
        </mc:Choice>
        <mc:Fallback xmlns="">
          <p:sp>
            <p:nvSpPr>
              <p:cNvPr id="150" name="TextBox 149"/>
              <p:cNvSpPr txBox="1">
                <a:spLocks noRot="1" noChangeAspect="1" noMove="1" noResize="1" noEditPoints="1" noAdjustHandles="1" noChangeArrowheads="1" noChangeShapeType="1" noTextEdit="1"/>
              </p:cNvSpPr>
              <p:nvPr/>
            </p:nvSpPr>
            <p:spPr>
              <a:xfrm>
                <a:off x="4679252" y="5725629"/>
                <a:ext cx="4464748" cy="597536"/>
              </a:xfrm>
              <a:prstGeom prst="rect">
                <a:avLst/>
              </a:prstGeom>
              <a:blipFill rotWithShape="0">
                <a:blip r:embed="rId9"/>
                <a:stretch>
                  <a:fillRect l="-1913" t="-9184" r="-2596" b="-23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p:cNvSpPr txBox="1"/>
              <p:nvPr/>
            </p:nvSpPr>
            <p:spPr>
              <a:xfrm>
                <a:off x="4679252" y="6260464"/>
                <a:ext cx="4509632" cy="608628"/>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1</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e>
                    </m:d>
                    <m:r>
                      <a:rPr lang="en-US" b="0" i="1" smtClean="0">
                        <a:latin typeface="Cambria Math" charset="0"/>
                      </a:rPr>
                      <m:t>=</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𝑞</m:t>
                            </m:r>
                          </m:lim>
                        </m:limLow>
                      </m:fName>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𝑞</m:t>
                                </m:r>
                              </m:e>
                            </m:d>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𝑞</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sub>
                            </m:sSub>
                          </m:e>
                        </m:d>
                        <m:sSub>
                          <m:sSubPr>
                            <m:ctrlPr>
                              <a:rPr lang="en-US" b="0" i="1" smtClean="0">
                                <a:latin typeface="Cambria Math" charset="0"/>
                              </a:rPr>
                            </m:ctrlPr>
                          </m:sSubPr>
                          <m:e>
                            <m:r>
                              <a:rPr lang="en-US" b="0" i="1" smtClean="0">
                                <a:latin typeface="Cambria Math" charset="0"/>
                              </a:rPr>
                              <m:t>𝑂</m:t>
                            </m:r>
                          </m:e>
                          <m: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sub>
                        </m:sSub>
                      </m:e>
                    </m:func>
                  </m:oMath>
                </a14:m>
                <a:r>
                  <a:rPr lang="en-US" dirty="0" smtClean="0"/>
                  <a:t>=0.6*0.5*0.6</a:t>
                </a:r>
              </a:p>
              <a:p>
                <a:r>
                  <a:rPr lang="en-US" dirty="0" smtClean="0"/>
                  <a:t>                                                              =0.18</a:t>
                </a:r>
                <a:endParaRPr lang="en-US" dirty="0"/>
              </a:p>
            </p:txBody>
          </p:sp>
        </mc:Choice>
        <mc:Fallback xmlns="">
          <p:sp>
            <p:nvSpPr>
              <p:cNvPr id="151" name="TextBox 150"/>
              <p:cNvSpPr txBox="1">
                <a:spLocks noRot="1" noChangeAspect="1" noMove="1" noResize="1" noEditPoints="1" noAdjustHandles="1" noChangeArrowheads="1" noChangeShapeType="1" noTextEdit="1"/>
              </p:cNvSpPr>
              <p:nvPr/>
            </p:nvSpPr>
            <p:spPr>
              <a:xfrm>
                <a:off x="4679252" y="6260464"/>
                <a:ext cx="4509632" cy="608628"/>
              </a:xfrm>
              <a:prstGeom prst="rect">
                <a:avLst/>
              </a:prstGeom>
              <a:blipFill rotWithShape="0">
                <a:blip r:embed="rId10"/>
                <a:stretch>
                  <a:fillRect l="-1894" t="-9000" r="-1624" b="-20000"/>
                </a:stretch>
              </a:blipFill>
            </p:spPr>
            <p:txBody>
              <a:bodyPr/>
              <a:lstStyle/>
              <a:p>
                <a:r>
                  <a:rPr lang="en-US">
                    <a:noFill/>
                  </a:rPr>
                  <a:t> </a:t>
                </a:r>
              </a:p>
            </p:txBody>
          </p:sp>
        </mc:Fallback>
      </mc:AlternateContent>
    </p:spTree>
    <p:extLst>
      <p:ext uri="{BB962C8B-B14F-4D97-AF65-F5344CB8AC3E}">
        <p14:creationId xmlns:p14="http://schemas.microsoft.com/office/powerpoint/2010/main" val="45372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dissolve">
                                      <p:cBhvr>
                                        <p:cTn id="81" dur="500"/>
                                        <p:tgtEl>
                                          <p:spTgt spid="15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8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8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8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par>
                                <p:cTn id="109" presetID="9"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dissolve">
                                      <p:cBhvr>
                                        <p:cTn id="111" dur="500"/>
                                        <p:tgtEl>
                                          <p:spTgt spid="87"/>
                                        </p:tgtEl>
                                      </p:cBhvr>
                                    </p:animEffect>
                                  </p:childTnLst>
                                </p:cTn>
                              </p:par>
                              <p:par>
                                <p:cTn id="112" presetID="9" presetClass="entr" presetSubtype="0" fill="hold" nodeType="withEffect">
                                  <p:stCondLst>
                                    <p:cond delay="0"/>
                                  </p:stCondLst>
                                  <p:childTnLst>
                                    <p:set>
                                      <p:cBhvr>
                                        <p:cTn id="113" dur="1" fill="hold">
                                          <p:stCondLst>
                                            <p:cond delay="0"/>
                                          </p:stCondLst>
                                        </p:cTn>
                                        <p:tgtEl>
                                          <p:spTgt spid="90"/>
                                        </p:tgtEl>
                                        <p:attrNameLst>
                                          <p:attrName>style.visibility</p:attrName>
                                        </p:attrNameLst>
                                      </p:cBhvr>
                                      <p:to>
                                        <p:strVal val="visible"/>
                                      </p:to>
                                    </p:set>
                                    <p:animEffect transition="in" filter="dissolve">
                                      <p:cBhvr>
                                        <p:cTn id="114" dur="500"/>
                                        <p:tgtEl>
                                          <p:spTgt spid="90"/>
                                        </p:tgtEl>
                                      </p:cBhvr>
                                    </p:animEffect>
                                  </p:childTnLst>
                                </p:cTn>
                              </p:par>
                              <p:par>
                                <p:cTn id="115" presetID="9" presetClass="entr" presetSubtype="0" fill="hold"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dissolve">
                                      <p:cBhvr>
                                        <p:cTn id="117" dur="500"/>
                                        <p:tgtEl>
                                          <p:spTgt spid="93"/>
                                        </p:tgtEl>
                                      </p:cBhvr>
                                    </p:animEffect>
                                  </p:childTnLst>
                                </p:cTn>
                              </p:par>
                              <p:par>
                                <p:cTn id="118" presetID="9" presetClass="entr" presetSubtype="0" fill="hold"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dissolve">
                                      <p:cBhvr>
                                        <p:cTn id="120" dur="500"/>
                                        <p:tgtEl>
                                          <p:spTgt spid="96"/>
                                        </p:tgtEl>
                                      </p:cBhvr>
                                    </p:animEffect>
                                  </p:childTnLst>
                                </p:cTn>
                              </p:par>
                              <p:par>
                                <p:cTn id="121" presetID="9" presetClass="entr" presetSubtype="0" fill="hold" nodeType="with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dissolve">
                                      <p:cBhvr>
                                        <p:cTn id="123" dur="500"/>
                                        <p:tgtEl>
                                          <p:spTgt spid="99"/>
                                        </p:tgtEl>
                                      </p:cBhvr>
                                    </p:animEffect>
                                  </p:childTnLst>
                                </p:cTn>
                              </p:par>
                              <p:par>
                                <p:cTn id="124" presetID="9" presetClass="entr" presetSubtype="0" fill="hold" nodeType="with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dissolve">
                                      <p:cBhvr>
                                        <p:cTn id="126" dur="500"/>
                                        <p:tgtEl>
                                          <p:spTgt spid="102"/>
                                        </p:tgtEl>
                                      </p:cBhvr>
                                    </p:animEffect>
                                  </p:childTnLst>
                                </p:cTn>
                              </p:par>
                              <p:par>
                                <p:cTn id="127" presetID="9" presetClass="entr" presetSubtype="0"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dissolve">
                                      <p:cBhvr>
                                        <p:cTn id="129" dur="500"/>
                                        <p:tgtEl>
                                          <p:spTgt spid="105"/>
                                        </p:tgtEl>
                                      </p:cBhvr>
                                    </p:animEffect>
                                  </p:childTnLst>
                                </p:cTn>
                              </p:par>
                              <p:par>
                                <p:cTn id="130" presetID="9" presetClass="entr" presetSubtype="0" fill="hold" nodeType="with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dissolve">
                                      <p:cBhvr>
                                        <p:cTn id="132" dur="500"/>
                                        <p:tgtEl>
                                          <p:spTgt spid="108"/>
                                        </p:tgtEl>
                                      </p:cBhvr>
                                    </p:animEffect>
                                  </p:childTnLst>
                                </p:cTn>
                              </p:par>
                              <p:par>
                                <p:cTn id="133" presetID="9"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animEffect transition="in" filter="dissolve">
                                      <p:cBhvr>
                                        <p:cTn id="135" dur="500"/>
                                        <p:tgtEl>
                                          <p:spTgt spid="111"/>
                                        </p:tgtEl>
                                      </p:cBhvr>
                                    </p:animEffect>
                                  </p:childTnLst>
                                </p:cTn>
                              </p:par>
                              <p:par>
                                <p:cTn id="136" presetID="9" presetClass="entr" presetSubtype="0" fill="hold" nodeType="withEffect">
                                  <p:stCondLst>
                                    <p:cond delay="0"/>
                                  </p:stCondLst>
                                  <p:childTnLst>
                                    <p:set>
                                      <p:cBhvr>
                                        <p:cTn id="137" dur="1" fill="hold">
                                          <p:stCondLst>
                                            <p:cond delay="0"/>
                                          </p:stCondLst>
                                        </p:cTn>
                                        <p:tgtEl>
                                          <p:spTgt spid="114"/>
                                        </p:tgtEl>
                                        <p:attrNameLst>
                                          <p:attrName>style.visibility</p:attrName>
                                        </p:attrNameLst>
                                      </p:cBhvr>
                                      <p:to>
                                        <p:strVal val="visible"/>
                                      </p:to>
                                    </p:set>
                                    <p:animEffect transition="in" filter="dissolve">
                                      <p:cBhvr>
                                        <p:cTn id="138" dur="500"/>
                                        <p:tgtEl>
                                          <p:spTgt spid="114"/>
                                        </p:tgtEl>
                                      </p:cBhvr>
                                    </p:animEffect>
                                  </p:childTnLst>
                                </p:cTn>
                              </p:par>
                              <p:par>
                                <p:cTn id="139" presetID="9" presetClass="entr" presetSubtype="0" fill="hold" nodeType="withEffect">
                                  <p:stCondLst>
                                    <p:cond delay="0"/>
                                  </p:stCondLst>
                                  <p:childTnLst>
                                    <p:set>
                                      <p:cBhvr>
                                        <p:cTn id="140" dur="1" fill="hold">
                                          <p:stCondLst>
                                            <p:cond delay="0"/>
                                          </p:stCondLst>
                                        </p:cTn>
                                        <p:tgtEl>
                                          <p:spTgt spid="117"/>
                                        </p:tgtEl>
                                        <p:attrNameLst>
                                          <p:attrName>style.visibility</p:attrName>
                                        </p:attrNameLst>
                                      </p:cBhvr>
                                      <p:to>
                                        <p:strVal val="visible"/>
                                      </p:to>
                                    </p:set>
                                    <p:animEffect transition="in" filter="dissolve">
                                      <p:cBhvr>
                                        <p:cTn id="141" dur="500"/>
                                        <p:tgtEl>
                                          <p:spTgt spid="117"/>
                                        </p:tgtEl>
                                      </p:cBhvr>
                                    </p:animEffect>
                                  </p:childTnLst>
                                </p:cTn>
                              </p:par>
                              <p:par>
                                <p:cTn id="142" presetID="9" presetClass="entr" presetSubtype="0" fill="hold" nodeType="withEffect">
                                  <p:stCondLst>
                                    <p:cond delay="0"/>
                                  </p:stCondLst>
                                  <p:childTnLst>
                                    <p:set>
                                      <p:cBhvr>
                                        <p:cTn id="143" dur="1" fill="hold">
                                          <p:stCondLst>
                                            <p:cond delay="0"/>
                                          </p:stCondLst>
                                        </p:cTn>
                                        <p:tgtEl>
                                          <p:spTgt spid="120"/>
                                        </p:tgtEl>
                                        <p:attrNameLst>
                                          <p:attrName>style.visibility</p:attrName>
                                        </p:attrNameLst>
                                      </p:cBhvr>
                                      <p:to>
                                        <p:strVal val="visible"/>
                                      </p:to>
                                    </p:set>
                                    <p:animEffect transition="in" filter="dissolve">
                                      <p:cBhvr>
                                        <p:cTn id="144" dur="500"/>
                                        <p:tgtEl>
                                          <p:spTgt spid="120"/>
                                        </p:tgtEl>
                                      </p:cBhvr>
                                    </p:animEffect>
                                  </p:childTnLst>
                                </p:cTn>
                              </p:par>
                              <p:par>
                                <p:cTn id="145" presetID="9" presetClass="entr" presetSubtype="0" fill="hold" nodeType="withEffect">
                                  <p:stCondLst>
                                    <p:cond delay="0"/>
                                  </p:stCondLst>
                                  <p:childTnLst>
                                    <p:set>
                                      <p:cBhvr>
                                        <p:cTn id="146" dur="1" fill="hold">
                                          <p:stCondLst>
                                            <p:cond delay="0"/>
                                          </p:stCondLst>
                                        </p:cTn>
                                        <p:tgtEl>
                                          <p:spTgt spid="121"/>
                                        </p:tgtEl>
                                        <p:attrNameLst>
                                          <p:attrName>style.visibility</p:attrName>
                                        </p:attrNameLst>
                                      </p:cBhvr>
                                      <p:to>
                                        <p:strVal val="visible"/>
                                      </p:to>
                                    </p:set>
                                    <p:animEffect transition="in" filter="dissolve">
                                      <p:cBhvr>
                                        <p:cTn id="147" dur="500"/>
                                        <p:tgtEl>
                                          <p:spTgt spid="121"/>
                                        </p:tgtEl>
                                      </p:cBhvr>
                                    </p:animEffect>
                                  </p:childTnLst>
                                </p:cTn>
                              </p:par>
                              <p:par>
                                <p:cTn id="148" presetID="9" presetClass="entr" presetSubtype="0" fill="hold" nodeType="with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dissolve">
                                      <p:cBhvr>
                                        <p:cTn id="150" dur="500"/>
                                        <p:tgtEl>
                                          <p:spTgt spid="122"/>
                                        </p:tgtEl>
                                      </p:cBhvr>
                                    </p:animEffect>
                                  </p:childTnLst>
                                </p:cTn>
                              </p:par>
                              <p:par>
                                <p:cTn id="151" presetID="9" presetClass="entr" presetSubtype="0" fill="hold" nodeType="withEffect">
                                  <p:stCondLst>
                                    <p:cond delay="0"/>
                                  </p:stCondLst>
                                  <p:childTnLst>
                                    <p:set>
                                      <p:cBhvr>
                                        <p:cTn id="152" dur="1" fill="hold">
                                          <p:stCondLst>
                                            <p:cond delay="0"/>
                                          </p:stCondLst>
                                        </p:cTn>
                                        <p:tgtEl>
                                          <p:spTgt spid="123"/>
                                        </p:tgtEl>
                                        <p:attrNameLst>
                                          <p:attrName>style.visibility</p:attrName>
                                        </p:attrNameLst>
                                      </p:cBhvr>
                                      <p:to>
                                        <p:strVal val="visible"/>
                                      </p:to>
                                    </p:set>
                                    <p:animEffect transition="in" filter="dissolve">
                                      <p:cBhvr>
                                        <p:cTn id="153" dur="500"/>
                                        <p:tgtEl>
                                          <p:spTgt spid="123"/>
                                        </p:tgtEl>
                                      </p:cBhvr>
                                    </p:animEffect>
                                  </p:childTnLst>
                                </p:cTn>
                              </p:par>
                              <p:par>
                                <p:cTn id="154" presetID="9" presetClass="entr" presetSubtype="0" fill="hold" nodeType="withEffect">
                                  <p:stCondLst>
                                    <p:cond delay="0"/>
                                  </p:stCondLst>
                                  <p:childTnLst>
                                    <p:set>
                                      <p:cBhvr>
                                        <p:cTn id="155" dur="1" fill="hold">
                                          <p:stCondLst>
                                            <p:cond delay="0"/>
                                          </p:stCondLst>
                                        </p:cTn>
                                        <p:tgtEl>
                                          <p:spTgt spid="124"/>
                                        </p:tgtEl>
                                        <p:attrNameLst>
                                          <p:attrName>style.visibility</p:attrName>
                                        </p:attrNameLst>
                                      </p:cBhvr>
                                      <p:to>
                                        <p:strVal val="visible"/>
                                      </p:to>
                                    </p:set>
                                    <p:animEffect transition="in" filter="dissolve">
                                      <p:cBhvr>
                                        <p:cTn id="156" dur="500"/>
                                        <p:tgtEl>
                                          <p:spTgt spid="124"/>
                                        </p:tgtEl>
                                      </p:cBhvr>
                                    </p:animEffect>
                                  </p:childTnLst>
                                </p:cTn>
                              </p:par>
                              <p:par>
                                <p:cTn id="157" presetID="9" presetClass="entr" presetSubtype="0" fill="hold" nodeType="withEffect">
                                  <p:stCondLst>
                                    <p:cond delay="0"/>
                                  </p:stCondLst>
                                  <p:childTnLst>
                                    <p:set>
                                      <p:cBhvr>
                                        <p:cTn id="158" dur="1" fill="hold">
                                          <p:stCondLst>
                                            <p:cond delay="0"/>
                                          </p:stCondLst>
                                        </p:cTn>
                                        <p:tgtEl>
                                          <p:spTgt spid="125"/>
                                        </p:tgtEl>
                                        <p:attrNameLst>
                                          <p:attrName>style.visibility</p:attrName>
                                        </p:attrNameLst>
                                      </p:cBhvr>
                                      <p:to>
                                        <p:strVal val="visible"/>
                                      </p:to>
                                    </p:set>
                                    <p:animEffect transition="in" filter="dissolve">
                                      <p:cBhvr>
                                        <p:cTn id="159" dur="500"/>
                                        <p:tgtEl>
                                          <p:spTgt spid="125"/>
                                        </p:tgtEl>
                                      </p:cBhvr>
                                    </p:animEffect>
                                  </p:childTnLst>
                                </p:cTn>
                              </p:par>
                              <p:par>
                                <p:cTn id="160" presetID="9" presetClass="entr" presetSubtype="0" fill="hold" nodeType="with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dissolve">
                                      <p:cBhvr>
                                        <p:cTn id="162" dur="500"/>
                                        <p:tgtEl>
                                          <p:spTgt spid="126"/>
                                        </p:tgtEl>
                                      </p:cBhvr>
                                    </p:animEffect>
                                  </p:childTnLst>
                                </p:cTn>
                              </p:par>
                              <p:par>
                                <p:cTn id="163" presetID="9" presetClass="entr" presetSubtype="0" fill="hold" nodeType="withEffect">
                                  <p:stCondLst>
                                    <p:cond delay="0"/>
                                  </p:stCondLst>
                                  <p:childTnLst>
                                    <p:set>
                                      <p:cBhvr>
                                        <p:cTn id="164" dur="1" fill="hold">
                                          <p:stCondLst>
                                            <p:cond delay="0"/>
                                          </p:stCondLst>
                                        </p:cTn>
                                        <p:tgtEl>
                                          <p:spTgt spid="127"/>
                                        </p:tgtEl>
                                        <p:attrNameLst>
                                          <p:attrName>style.visibility</p:attrName>
                                        </p:attrNameLst>
                                      </p:cBhvr>
                                      <p:to>
                                        <p:strVal val="visible"/>
                                      </p:to>
                                    </p:set>
                                    <p:animEffect transition="in" filter="dissolve">
                                      <p:cBhvr>
                                        <p:cTn id="165" dur="500"/>
                                        <p:tgtEl>
                                          <p:spTgt spid="127"/>
                                        </p:tgtEl>
                                      </p:cBhvr>
                                    </p:animEffect>
                                  </p:childTnLst>
                                </p:cTn>
                              </p:par>
                              <p:par>
                                <p:cTn id="166" presetID="9" presetClass="entr" presetSubtype="0" fill="hold" nodeType="withEffect">
                                  <p:stCondLst>
                                    <p:cond delay="0"/>
                                  </p:stCondLst>
                                  <p:childTnLst>
                                    <p:set>
                                      <p:cBhvr>
                                        <p:cTn id="167" dur="1" fill="hold">
                                          <p:stCondLst>
                                            <p:cond delay="0"/>
                                          </p:stCondLst>
                                        </p:cTn>
                                        <p:tgtEl>
                                          <p:spTgt spid="128"/>
                                        </p:tgtEl>
                                        <p:attrNameLst>
                                          <p:attrName>style.visibility</p:attrName>
                                        </p:attrNameLst>
                                      </p:cBhvr>
                                      <p:to>
                                        <p:strVal val="visible"/>
                                      </p:to>
                                    </p:set>
                                    <p:animEffect transition="in" filter="dissolve">
                                      <p:cBhvr>
                                        <p:cTn id="168" dur="500"/>
                                        <p:tgtEl>
                                          <p:spTgt spid="128"/>
                                        </p:tgtEl>
                                      </p:cBhvr>
                                    </p:animEffect>
                                  </p:childTnLst>
                                </p:cTn>
                              </p:par>
                              <p:par>
                                <p:cTn id="169" presetID="9" presetClass="entr" presetSubtype="0" fill="hold" nodeType="withEffect">
                                  <p:stCondLst>
                                    <p:cond delay="0"/>
                                  </p:stCondLst>
                                  <p:childTnLst>
                                    <p:set>
                                      <p:cBhvr>
                                        <p:cTn id="170" dur="1" fill="hold">
                                          <p:stCondLst>
                                            <p:cond delay="0"/>
                                          </p:stCondLst>
                                        </p:cTn>
                                        <p:tgtEl>
                                          <p:spTgt spid="129"/>
                                        </p:tgtEl>
                                        <p:attrNameLst>
                                          <p:attrName>style.visibility</p:attrName>
                                        </p:attrNameLst>
                                      </p:cBhvr>
                                      <p:to>
                                        <p:strVal val="visible"/>
                                      </p:to>
                                    </p:set>
                                    <p:animEffect transition="in" filter="dissolve">
                                      <p:cBhvr>
                                        <p:cTn id="171" dur="500"/>
                                        <p:tgtEl>
                                          <p:spTgt spid="129"/>
                                        </p:tgtEl>
                                      </p:cBhvr>
                                    </p:animEffect>
                                  </p:childTnLst>
                                </p:cTn>
                              </p:par>
                              <p:par>
                                <p:cTn id="172" presetID="9" presetClass="entr" presetSubtype="0" fill="hold" nodeType="withEffect">
                                  <p:stCondLst>
                                    <p:cond delay="0"/>
                                  </p:stCondLst>
                                  <p:childTnLst>
                                    <p:set>
                                      <p:cBhvr>
                                        <p:cTn id="173" dur="1" fill="hold">
                                          <p:stCondLst>
                                            <p:cond delay="0"/>
                                          </p:stCondLst>
                                        </p:cTn>
                                        <p:tgtEl>
                                          <p:spTgt spid="130"/>
                                        </p:tgtEl>
                                        <p:attrNameLst>
                                          <p:attrName>style.visibility</p:attrName>
                                        </p:attrNameLst>
                                      </p:cBhvr>
                                      <p:to>
                                        <p:strVal val="visible"/>
                                      </p:to>
                                    </p:set>
                                    <p:animEffect transition="in" filter="dissolve">
                                      <p:cBhvr>
                                        <p:cTn id="174" dur="500"/>
                                        <p:tgtEl>
                                          <p:spTgt spid="130"/>
                                        </p:tgtEl>
                                      </p:cBhvr>
                                    </p:animEffect>
                                  </p:childTnLst>
                                </p:cTn>
                              </p:par>
                              <p:par>
                                <p:cTn id="175" presetID="9" presetClass="entr" presetSubtype="0" fill="hold" nodeType="withEffect">
                                  <p:stCondLst>
                                    <p:cond delay="0"/>
                                  </p:stCondLst>
                                  <p:childTnLst>
                                    <p:set>
                                      <p:cBhvr>
                                        <p:cTn id="176" dur="1" fill="hold">
                                          <p:stCondLst>
                                            <p:cond delay="0"/>
                                          </p:stCondLst>
                                        </p:cTn>
                                        <p:tgtEl>
                                          <p:spTgt spid="131"/>
                                        </p:tgtEl>
                                        <p:attrNameLst>
                                          <p:attrName>style.visibility</p:attrName>
                                        </p:attrNameLst>
                                      </p:cBhvr>
                                      <p:to>
                                        <p:strVal val="visible"/>
                                      </p:to>
                                    </p:set>
                                    <p:animEffect transition="in" filter="dissolve">
                                      <p:cBhvr>
                                        <p:cTn id="177" dur="500"/>
                                        <p:tgtEl>
                                          <p:spTgt spid="131"/>
                                        </p:tgtEl>
                                      </p:cBhvr>
                                    </p:animEffect>
                                  </p:childTnLst>
                                </p:cTn>
                              </p:par>
                              <p:par>
                                <p:cTn id="178" presetID="9" presetClass="entr" presetSubtype="0" fill="hold" nodeType="withEffect">
                                  <p:stCondLst>
                                    <p:cond delay="0"/>
                                  </p:stCondLst>
                                  <p:childTnLst>
                                    <p:set>
                                      <p:cBhvr>
                                        <p:cTn id="179" dur="1" fill="hold">
                                          <p:stCondLst>
                                            <p:cond delay="0"/>
                                          </p:stCondLst>
                                        </p:cTn>
                                        <p:tgtEl>
                                          <p:spTgt spid="132"/>
                                        </p:tgtEl>
                                        <p:attrNameLst>
                                          <p:attrName>style.visibility</p:attrName>
                                        </p:attrNameLst>
                                      </p:cBhvr>
                                      <p:to>
                                        <p:strVal val="visible"/>
                                      </p:to>
                                    </p:set>
                                    <p:animEffect transition="in" filter="dissolve">
                                      <p:cBhvr>
                                        <p:cTn id="180" dur="500"/>
                                        <p:tgtEl>
                                          <p:spTgt spid="132"/>
                                        </p:tgtEl>
                                      </p:cBhvr>
                                    </p:animEffect>
                                  </p:childTnLst>
                                </p:cTn>
                              </p:par>
                              <p:par>
                                <p:cTn id="181" presetID="9" presetClass="entr" presetSubtype="0" fill="hold" nodeType="withEffect">
                                  <p:stCondLst>
                                    <p:cond delay="0"/>
                                  </p:stCondLst>
                                  <p:childTnLst>
                                    <p:set>
                                      <p:cBhvr>
                                        <p:cTn id="182" dur="1" fill="hold">
                                          <p:stCondLst>
                                            <p:cond delay="0"/>
                                          </p:stCondLst>
                                        </p:cTn>
                                        <p:tgtEl>
                                          <p:spTgt spid="133"/>
                                        </p:tgtEl>
                                        <p:attrNameLst>
                                          <p:attrName>style.visibility</p:attrName>
                                        </p:attrNameLst>
                                      </p:cBhvr>
                                      <p:to>
                                        <p:strVal val="visible"/>
                                      </p:to>
                                    </p:set>
                                    <p:animEffect transition="in" filter="dissolve">
                                      <p:cBhvr>
                                        <p:cTn id="183" dur="500"/>
                                        <p:tgtEl>
                                          <p:spTgt spid="133"/>
                                        </p:tgtEl>
                                      </p:cBhvr>
                                    </p:animEffect>
                                  </p:childTnLst>
                                </p:cTn>
                              </p:par>
                              <p:par>
                                <p:cTn id="184" presetID="9" presetClass="entr" presetSubtype="0" fill="hold" nodeType="withEffect">
                                  <p:stCondLst>
                                    <p:cond delay="0"/>
                                  </p:stCondLst>
                                  <p:childTnLst>
                                    <p:set>
                                      <p:cBhvr>
                                        <p:cTn id="185" dur="1" fill="hold">
                                          <p:stCondLst>
                                            <p:cond delay="0"/>
                                          </p:stCondLst>
                                        </p:cTn>
                                        <p:tgtEl>
                                          <p:spTgt spid="134"/>
                                        </p:tgtEl>
                                        <p:attrNameLst>
                                          <p:attrName>style.visibility</p:attrName>
                                        </p:attrNameLst>
                                      </p:cBhvr>
                                      <p:to>
                                        <p:strVal val="visible"/>
                                      </p:to>
                                    </p:set>
                                    <p:animEffect transition="in" filter="dissolve">
                                      <p:cBhvr>
                                        <p:cTn id="186" dur="500"/>
                                        <p:tgtEl>
                                          <p:spTgt spid="134"/>
                                        </p:tgtEl>
                                      </p:cBhvr>
                                    </p:animEffect>
                                  </p:childTnLst>
                                </p:cTn>
                              </p:par>
                              <p:par>
                                <p:cTn id="187" presetID="9" presetClass="entr" presetSubtype="0" fill="hold" nodeType="withEffect">
                                  <p:stCondLst>
                                    <p:cond delay="0"/>
                                  </p:stCondLst>
                                  <p:childTnLst>
                                    <p:set>
                                      <p:cBhvr>
                                        <p:cTn id="188" dur="1" fill="hold">
                                          <p:stCondLst>
                                            <p:cond delay="0"/>
                                          </p:stCondLst>
                                        </p:cTn>
                                        <p:tgtEl>
                                          <p:spTgt spid="135"/>
                                        </p:tgtEl>
                                        <p:attrNameLst>
                                          <p:attrName>style.visibility</p:attrName>
                                        </p:attrNameLst>
                                      </p:cBhvr>
                                      <p:to>
                                        <p:strVal val="visible"/>
                                      </p:to>
                                    </p:set>
                                    <p:animEffect transition="in" filter="dissolve">
                                      <p:cBhvr>
                                        <p:cTn id="189" dur="500"/>
                                        <p:tgtEl>
                                          <p:spTgt spid="135"/>
                                        </p:tgtEl>
                                      </p:cBhvr>
                                    </p:animEffect>
                                  </p:childTnLst>
                                </p:cTn>
                              </p:par>
                              <p:par>
                                <p:cTn id="190" presetID="9" presetClass="entr" presetSubtype="0" fill="hold" nodeType="withEffect">
                                  <p:stCondLst>
                                    <p:cond delay="0"/>
                                  </p:stCondLst>
                                  <p:childTnLst>
                                    <p:set>
                                      <p:cBhvr>
                                        <p:cTn id="191" dur="1" fill="hold">
                                          <p:stCondLst>
                                            <p:cond delay="0"/>
                                          </p:stCondLst>
                                        </p:cTn>
                                        <p:tgtEl>
                                          <p:spTgt spid="136"/>
                                        </p:tgtEl>
                                        <p:attrNameLst>
                                          <p:attrName>style.visibility</p:attrName>
                                        </p:attrNameLst>
                                      </p:cBhvr>
                                      <p:to>
                                        <p:strVal val="visible"/>
                                      </p:to>
                                    </p:set>
                                    <p:animEffect transition="in" filter="dissolve">
                                      <p:cBhvr>
                                        <p:cTn id="192" dur="500"/>
                                        <p:tgtEl>
                                          <p:spTgt spid="136"/>
                                        </p:tgtEl>
                                      </p:cBhvr>
                                    </p:animEffect>
                                  </p:childTnLst>
                                </p:cTn>
                              </p:par>
                              <p:par>
                                <p:cTn id="193" presetID="9" presetClass="entr" presetSubtype="0" fill="hold" nodeType="withEffect">
                                  <p:stCondLst>
                                    <p:cond delay="0"/>
                                  </p:stCondLst>
                                  <p:childTnLst>
                                    <p:set>
                                      <p:cBhvr>
                                        <p:cTn id="194" dur="1" fill="hold">
                                          <p:stCondLst>
                                            <p:cond delay="0"/>
                                          </p:stCondLst>
                                        </p:cTn>
                                        <p:tgtEl>
                                          <p:spTgt spid="137"/>
                                        </p:tgtEl>
                                        <p:attrNameLst>
                                          <p:attrName>style.visibility</p:attrName>
                                        </p:attrNameLst>
                                      </p:cBhvr>
                                      <p:to>
                                        <p:strVal val="visible"/>
                                      </p:to>
                                    </p:set>
                                    <p:animEffect transition="in" filter="dissolve">
                                      <p:cBhvr>
                                        <p:cTn id="195" dur="500"/>
                                        <p:tgtEl>
                                          <p:spTgt spid="137"/>
                                        </p:tgtEl>
                                      </p:cBhvr>
                                    </p:animEffect>
                                  </p:childTnLst>
                                </p:cTn>
                              </p:par>
                              <p:par>
                                <p:cTn id="196" presetID="9" presetClass="entr" presetSubtype="0" fill="hold" nodeType="withEffect">
                                  <p:stCondLst>
                                    <p:cond delay="0"/>
                                  </p:stCondLst>
                                  <p:childTnLst>
                                    <p:set>
                                      <p:cBhvr>
                                        <p:cTn id="197" dur="1" fill="hold">
                                          <p:stCondLst>
                                            <p:cond delay="0"/>
                                          </p:stCondLst>
                                        </p:cTn>
                                        <p:tgtEl>
                                          <p:spTgt spid="138"/>
                                        </p:tgtEl>
                                        <p:attrNameLst>
                                          <p:attrName>style.visibility</p:attrName>
                                        </p:attrNameLst>
                                      </p:cBhvr>
                                      <p:to>
                                        <p:strVal val="visible"/>
                                      </p:to>
                                    </p:set>
                                    <p:animEffect transition="in" filter="dissolve">
                                      <p:cBhvr>
                                        <p:cTn id="198" dur="500"/>
                                        <p:tgtEl>
                                          <p:spTgt spid="138"/>
                                        </p:tgtEl>
                                      </p:cBhvr>
                                    </p:animEffect>
                                  </p:childTnLst>
                                </p:cTn>
                              </p:par>
                              <p:par>
                                <p:cTn id="199" presetID="9" presetClass="entr" presetSubtype="0" fill="hold" nodeType="withEffect">
                                  <p:stCondLst>
                                    <p:cond delay="0"/>
                                  </p:stCondLst>
                                  <p:childTnLst>
                                    <p:set>
                                      <p:cBhvr>
                                        <p:cTn id="200" dur="1" fill="hold">
                                          <p:stCondLst>
                                            <p:cond delay="0"/>
                                          </p:stCondLst>
                                        </p:cTn>
                                        <p:tgtEl>
                                          <p:spTgt spid="139"/>
                                        </p:tgtEl>
                                        <p:attrNameLst>
                                          <p:attrName>style.visibility</p:attrName>
                                        </p:attrNameLst>
                                      </p:cBhvr>
                                      <p:to>
                                        <p:strVal val="visible"/>
                                      </p:to>
                                    </p:set>
                                    <p:animEffect transition="in" filter="dissolve">
                                      <p:cBhvr>
                                        <p:cTn id="201" dur="500"/>
                                        <p:tgtEl>
                                          <p:spTgt spid="139"/>
                                        </p:tgtEl>
                                      </p:cBhvr>
                                    </p:animEffect>
                                  </p:childTnLst>
                                </p:cTn>
                              </p:par>
                              <p:par>
                                <p:cTn id="202" presetID="9" presetClass="entr" presetSubtype="0" fill="hold" nodeType="withEffect">
                                  <p:stCondLst>
                                    <p:cond delay="0"/>
                                  </p:stCondLst>
                                  <p:childTnLst>
                                    <p:set>
                                      <p:cBhvr>
                                        <p:cTn id="203" dur="1" fill="hold">
                                          <p:stCondLst>
                                            <p:cond delay="0"/>
                                          </p:stCondLst>
                                        </p:cTn>
                                        <p:tgtEl>
                                          <p:spTgt spid="140"/>
                                        </p:tgtEl>
                                        <p:attrNameLst>
                                          <p:attrName>style.visibility</p:attrName>
                                        </p:attrNameLst>
                                      </p:cBhvr>
                                      <p:to>
                                        <p:strVal val="visible"/>
                                      </p:to>
                                    </p:set>
                                    <p:animEffect transition="in" filter="dissolve">
                                      <p:cBhvr>
                                        <p:cTn id="204" dur="500"/>
                                        <p:tgtEl>
                                          <p:spTgt spid="140"/>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41"/>
                                        </p:tgtEl>
                                        <p:attrNameLst>
                                          <p:attrName>style.visibility</p:attrName>
                                        </p:attrNameLst>
                                      </p:cBhvr>
                                      <p:to>
                                        <p:strVal val="visible"/>
                                      </p:to>
                                    </p:set>
                                    <p:animEffect transition="in" filter="dissolve">
                                      <p:cBhvr>
                                        <p:cTn id="207" dur="500"/>
                                        <p:tgtEl>
                                          <p:spTgt spid="141"/>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42"/>
                                        </p:tgtEl>
                                        <p:attrNameLst>
                                          <p:attrName>style.visibility</p:attrName>
                                        </p:attrNameLst>
                                      </p:cBhvr>
                                      <p:to>
                                        <p:strVal val="visible"/>
                                      </p:to>
                                    </p:set>
                                    <p:animEffect transition="in" filter="dissolve">
                                      <p:cBhvr>
                                        <p:cTn id="210" dur="500"/>
                                        <p:tgtEl>
                                          <p:spTgt spid="142"/>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43"/>
                                        </p:tgtEl>
                                        <p:attrNameLst>
                                          <p:attrName>style.visibility</p:attrName>
                                        </p:attrNameLst>
                                      </p:cBhvr>
                                      <p:to>
                                        <p:strVal val="visible"/>
                                      </p:to>
                                    </p:set>
                                    <p:animEffect transition="in" filter="dissolve">
                                      <p:cBhvr>
                                        <p:cTn id="213" dur="500"/>
                                        <p:tgtEl>
                                          <p:spTgt spid="143"/>
                                        </p:tgtEl>
                                      </p:cBhvr>
                                    </p:animEffect>
                                  </p:childTnLst>
                                </p:cTn>
                              </p:par>
                            </p:childTnLst>
                          </p:cTn>
                        </p:par>
                      </p:childTnLst>
                    </p:cTn>
                  </p:par>
                  <p:par>
                    <p:cTn id="214" fill="hold">
                      <p:stCondLst>
                        <p:cond delay="indefinite"/>
                      </p:stCondLst>
                      <p:childTnLst>
                        <p:par>
                          <p:cTn id="215" fill="hold">
                            <p:stCondLst>
                              <p:cond delay="0"/>
                            </p:stCondLst>
                            <p:childTnLst>
                              <p:par>
                                <p:cTn id="216" presetID="9" presetClass="entr" presetSubtype="0" fill="hold" nodeType="click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4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4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4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150"/>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78" grpId="0"/>
      <p:bldP spid="80" grpId="0"/>
      <p:bldP spid="81" grpId="0"/>
      <p:bldP spid="82" grpId="0"/>
      <p:bldP spid="83" grpId="0"/>
      <p:bldP spid="141" grpId="0"/>
      <p:bldP spid="142" grpId="0"/>
      <p:bldP spid="143" grpId="0"/>
      <p:bldP spid="147" grpId="0"/>
      <p:bldP spid="148" grpId="0"/>
      <p:bldP spid="149" grpId="0"/>
      <p:bldP spid="150" grpId="0"/>
      <p:bldP spid="1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pPr algn="ctr"/>
            <a:r>
              <a:rPr lang="en-US" sz="4000" dirty="0" smtClean="0"/>
              <a:t>Viterbi Algorithm: Model A Mole Example</a:t>
            </a:r>
            <a:endParaRPr lang="en-US" sz="4000" dirty="0"/>
          </a:p>
        </p:txBody>
      </p:sp>
      <p:sp>
        <p:nvSpPr>
          <p:cNvPr id="3" name="Content Placeholder 2"/>
          <p:cNvSpPr>
            <a:spLocks noGrp="1"/>
          </p:cNvSpPr>
          <p:nvPr>
            <p:ph idx="1"/>
          </p:nvPr>
        </p:nvSpPr>
        <p:spPr>
          <a:xfrm>
            <a:off x="628650" y="1382233"/>
            <a:ext cx="7886700" cy="4794730"/>
          </a:xfrm>
        </p:spPr>
        <p:txBody>
          <a:bodyPr>
            <a:normAutofit lnSpcReduction="10000"/>
          </a:bodyPr>
          <a:lstStyle/>
          <a:p>
            <a:r>
              <a:rPr lang="en-US" dirty="0" smtClean="0"/>
              <a:t>Continue to the end and get</a:t>
            </a:r>
          </a:p>
          <a:p>
            <a:endParaRPr lang="en-US" dirty="0"/>
          </a:p>
          <a:p>
            <a:endParaRPr lang="en-US" dirty="0" smtClean="0"/>
          </a:p>
          <a:p>
            <a:endParaRPr lang="en-US" dirty="0"/>
          </a:p>
          <a:p>
            <a:endParaRPr lang="en-US" dirty="0" smtClean="0"/>
          </a:p>
          <a:p>
            <a:r>
              <a:rPr lang="en-US" dirty="0" smtClean="0"/>
              <a:t>End state of most likely path: 3</a:t>
            </a:r>
          </a:p>
          <a:p>
            <a:endParaRPr lang="en-US" dirty="0"/>
          </a:p>
          <a:p>
            <a:r>
              <a:rPr lang="en-US" dirty="0" smtClean="0"/>
              <a:t>Most likely path: 1</a:t>
            </a:r>
            <a:r>
              <a:rPr lang="en-US" dirty="0" smtClean="0">
                <a:sym typeface="Wingdings"/>
              </a:rPr>
              <a:t>33</a:t>
            </a:r>
          </a:p>
          <a:p>
            <a:endParaRPr lang="en-US" dirty="0">
              <a:sym typeface="Wingdings"/>
            </a:endParaRPr>
          </a:p>
          <a:p>
            <a:r>
              <a:rPr lang="en-US" dirty="0" smtClean="0">
                <a:sym typeface="Wingdings"/>
              </a:rPr>
              <a:t>Joint probability of path + observations=0.0432</a:t>
            </a:r>
            <a:r>
              <a:rPr lang="en-US" dirty="0" smtClean="0"/>
              <a:t> </a:t>
            </a:r>
          </a:p>
          <a:p>
            <a:endParaRPr lang="en-US" dirty="0" smtClean="0"/>
          </a:p>
          <a:p>
            <a:endParaRPr lang="en-US" dirty="0"/>
          </a:p>
          <a:p>
            <a:endParaRPr lang="en-US" dirty="0" smtClean="0"/>
          </a:p>
          <a:p>
            <a:endParaRPr lang="en-US" dirty="0"/>
          </a:p>
          <a:p>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946298" y="1951074"/>
                <a:ext cx="3011658" cy="138499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0</m:t>
                          </m:r>
                        </m:sub>
                      </m:sSub>
                      <m:r>
                        <a:rPr lang="en-US" b="0" i="1" smtClean="0">
                          <a:latin typeface="Cambria Math" charset="0"/>
                        </a:rPr>
                        <m:t>=</m:t>
                      </m:r>
                      <m:d>
                        <m:dPr>
                          <m:ctrlPr>
                            <a:rPr lang="en-US" b="0" i="1" smtClean="0">
                              <a:latin typeface="Cambria Math" charset="0"/>
                            </a:rPr>
                          </m:ctrlPr>
                        </m:dPr>
                        <m:e>
                          <m:r>
                            <a:rPr lang="en-US" b="0" i="1" smtClean="0">
                              <a:latin typeface="Cambria Math" charset="0"/>
                            </a:rPr>
                            <m:t>0.6, 0, 0</m:t>
                          </m:r>
                        </m:e>
                      </m:d>
                    </m:oMath>
                  </m:oMathPara>
                </a14:m>
                <a:endParaRPr lang="en-US" b="0" dirty="0" smtClean="0"/>
              </a:p>
              <a:p>
                <a:endParaRPr lang="en-US" b="0" dirty="0" smtClean="0"/>
              </a:p>
              <a:p>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1</m:t>
                          </m:r>
                        </m:sub>
                      </m:sSub>
                      <m:r>
                        <a:rPr lang="en-US" b="0" i="1" smtClean="0">
                          <a:latin typeface="Cambria Math" charset="0"/>
                        </a:rPr>
                        <m:t>=</m:t>
                      </m:r>
                      <m:d>
                        <m:dPr>
                          <m:ctrlPr>
                            <a:rPr lang="en-US" b="0" i="1" smtClean="0">
                              <a:latin typeface="Cambria Math" charset="0"/>
                            </a:rPr>
                          </m:ctrlPr>
                        </m:dPr>
                        <m:e>
                          <m:r>
                            <a:rPr lang="en-US" b="0" i="1" smtClean="0">
                              <a:latin typeface="Cambria Math" charset="0"/>
                            </a:rPr>
                            <m:t>0.012, 0.048, 0.18</m:t>
                          </m:r>
                        </m:e>
                      </m:d>
                    </m:oMath>
                  </m:oMathPara>
                </a14:m>
                <a:endParaRPr lang="en-US" b="0" dirty="0" smtClean="0"/>
              </a:p>
              <a:p>
                <a:endParaRPr lang="en-US" b="0" dirty="0" smtClean="0"/>
              </a:p>
              <a:p>
                <a:pPr/>
                <a14:m>
                  <m:oMathPara xmlns:m="http://schemas.openxmlformats.org/officeDocument/2006/math">
                    <m:oMathParaPr>
                      <m:jc m:val="left"/>
                    </m:oMathParaPr>
                    <m:oMath xmlns:m="http://schemas.openxmlformats.org/officeDocument/2006/math">
                      <m:sSub>
                        <m:sSubPr>
                          <m:ctrlPr>
                            <a:rPr lang="en-US" b="0" i="1" dirty="0" smtClean="0">
                              <a:latin typeface="Cambria Math" charset="0"/>
                            </a:rPr>
                          </m:ctrlPr>
                        </m:sSubPr>
                        <m:e>
                          <m:r>
                            <a:rPr lang="en-US" b="0" i="1" dirty="0" smtClean="0">
                              <a:latin typeface="Cambria Math" charset="0"/>
                            </a:rPr>
                            <m:t>𝛿</m:t>
                          </m:r>
                        </m:e>
                        <m:sub>
                          <m:r>
                            <a:rPr lang="en-US" b="0" i="1" dirty="0" smtClean="0">
                              <a:latin typeface="Cambria Math" charset="0"/>
                            </a:rPr>
                            <m:t>2</m:t>
                          </m:r>
                        </m:sub>
                      </m:sSub>
                      <m:r>
                        <a:rPr lang="en-US" b="0" i="1" dirty="0" smtClean="0">
                          <a:latin typeface="Cambria Math" charset="0"/>
                        </a:rPr>
                        <m:t>=(0.0038, 0.0216, 0.0432)</m:t>
                      </m:r>
                    </m:oMath>
                  </m:oMathPara>
                </a14:m>
                <a:endParaRPr lang="en-US"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946298" y="1951074"/>
                <a:ext cx="3011658" cy="1384995"/>
              </a:xfrm>
              <a:prstGeom prst="rect">
                <a:avLst/>
              </a:prstGeom>
              <a:blipFill rotWithShape="0">
                <a:blip r:embed="rId2"/>
                <a:stretch>
                  <a:fillRect l="-2834" r="-1215" b="-6167"/>
                </a:stretch>
              </a:blipFill>
            </p:spPr>
            <p:txBody>
              <a:bodyPr/>
              <a:lstStyle/>
              <a:p>
                <a:r>
                  <a:rPr lang="en-US">
                    <a:noFill/>
                  </a:rPr>
                  <a:t> </a:t>
                </a:r>
              </a:p>
            </p:txBody>
          </p:sp>
        </mc:Fallback>
      </mc:AlternateContent>
      <p:sp>
        <p:nvSpPr>
          <p:cNvPr id="5" name="Rectangle 4"/>
          <p:cNvSpPr/>
          <p:nvPr/>
        </p:nvSpPr>
        <p:spPr>
          <a:xfrm>
            <a:off x="3062177" y="3040912"/>
            <a:ext cx="733646" cy="297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768012" y="2477387"/>
            <a:ext cx="634409" cy="301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453119" y="1928038"/>
            <a:ext cx="460741" cy="301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36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dissolve">
                                      <p:cBhvr>
                                        <p:cTn id="20" dur="500"/>
                                        <p:tgtEl>
                                          <p:spTgt spid="15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dissolve">
                                      <p:cBhvr>
                                        <p:cTn id="23" dur="500"/>
                                        <p:tgtEl>
                                          <p:spTgt spid="15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3" grpId="0" animBg="1"/>
      <p:bldP spid="1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endParaRPr lang="en-US" dirty="0"/>
          </a:p>
        </p:txBody>
      </p:sp>
      <p:sp>
        <p:nvSpPr>
          <p:cNvPr id="3" name="Content Placeholder 2"/>
          <p:cNvSpPr>
            <a:spLocks noGrp="1"/>
          </p:cNvSpPr>
          <p:nvPr>
            <p:ph idx="1"/>
          </p:nvPr>
        </p:nvSpPr>
        <p:spPr/>
        <p:txBody>
          <a:bodyPr>
            <a:normAutofit/>
          </a:bodyPr>
          <a:lstStyle/>
          <a:p>
            <a:r>
              <a:rPr lang="en-US" smtClean="0"/>
              <a:t>POMDP</a:t>
            </a:r>
            <a:endParaRPr lang="en-US" dirty="0" smtClean="0"/>
          </a:p>
          <a:p>
            <a:endParaRPr lang="en-US" dirty="0"/>
          </a:p>
          <a:p>
            <a:r>
              <a:rPr lang="en-US" dirty="0" smtClean="0"/>
              <a:t>Introduction to SLAM</a:t>
            </a:r>
          </a:p>
          <a:p>
            <a:endParaRPr lang="en-US" dirty="0"/>
          </a:p>
          <a:p>
            <a:r>
              <a:rPr lang="en-US" dirty="0" smtClean="0"/>
              <a:t>Reminder: HW 4 is due next week, final project presentations begin week after next (~2 weeks)!</a:t>
            </a:r>
          </a:p>
          <a:p>
            <a:endParaRPr lang="en-US" dirty="0"/>
          </a:p>
          <a:p>
            <a:r>
              <a:rPr lang="en-US" dirty="0" smtClean="0"/>
              <a:t>Final project presentation schedule posted later today</a:t>
            </a:r>
          </a:p>
          <a:p>
            <a:endParaRPr lang="en-US" dirty="0" smtClean="0"/>
          </a:p>
          <a:p>
            <a:endParaRPr lang="en-US" dirty="0"/>
          </a:p>
        </p:txBody>
      </p:sp>
    </p:spTree>
    <p:extLst>
      <p:ext uri="{BB962C8B-B14F-4D97-AF65-F5344CB8AC3E}">
        <p14:creationId xmlns:p14="http://schemas.microsoft.com/office/powerpoint/2010/main" val="9454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2921" y="-332783"/>
            <a:ext cx="6781368" cy="38038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680405"/>
            <a:ext cx="6188149" cy="41292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888" y="-441431"/>
            <a:ext cx="5539563" cy="38334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011" y="2158409"/>
            <a:ext cx="7666240" cy="5410175"/>
          </a:xfrm>
          <a:prstGeom prst="rect">
            <a:avLst/>
          </a:prstGeom>
        </p:spPr>
      </p:pic>
    </p:spTree>
    <p:extLst>
      <p:ext uri="{BB962C8B-B14F-4D97-AF65-F5344CB8AC3E}">
        <p14:creationId xmlns:p14="http://schemas.microsoft.com/office/powerpoint/2010/main" val="1334565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716" y="-77603"/>
            <a:ext cx="6570520"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740" y="3481521"/>
            <a:ext cx="5193871" cy="3472172"/>
          </a:xfrm>
          <a:prstGeom prst="rect">
            <a:avLst/>
          </a:prstGeom>
        </p:spPr>
      </p:pic>
    </p:spTree>
    <p:extLst>
      <p:ext uri="{BB962C8B-B14F-4D97-AF65-F5344CB8AC3E}">
        <p14:creationId xmlns:p14="http://schemas.microsoft.com/office/powerpoint/2010/main" val="931856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normAutofit fontScale="92500" lnSpcReduction="10000"/>
          </a:bodyPr>
          <a:lstStyle/>
          <a:p>
            <a:r>
              <a:rPr lang="en-US" dirty="0"/>
              <a:t>Hidden Markov Models</a:t>
            </a:r>
          </a:p>
          <a:p>
            <a:endParaRPr lang="en-US" dirty="0" smtClean="0"/>
          </a:p>
          <a:p>
            <a:r>
              <a:rPr lang="en-US" dirty="0" smtClean="0"/>
              <a:t>Inference with hidden state</a:t>
            </a:r>
          </a:p>
          <a:p>
            <a:pPr lvl="1"/>
            <a:r>
              <a:rPr lang="en-US" dirty="0" smtClean="0"/>
              <a:t>Filtering</a:t>
            </a:r>
          </a:p>
          <a:p>
            <a:pPr lvl="1"/>
            <a:r>
              <a:rPr lang="en-US" dirty="0" smtClean="0"/>
              <a:t>Prediction</a:t>
            </a:r>
          </a:p>
          <a:p>
            <a:pPr lvl="1"/>
            <a:r>
              <a:rPr lang="en-US" dirty="0" smtClean="0"/>
              <a:t>Smoothing</a:t>
            </a:r>
          </a:p>
          <a:p>
            <a:pPr lvl="1"/>
            <a:endParaRPr lang="en-US" dirty="0"/>
          </a:p>
          <a:p>
            <a:r>
              <a:rPr lang="en-US" dirty="0" smtClean="0"/>
              <a:t>Viterbi Algorithm</a:t>
            </a:r>
          </a:p>
          <a:p>
            <a:endParaRPr lang="en-US" dirty="0"/>
          </a:p>
          <a:p>
            <a:r>
              <a:rPr lang="en-US" dirty="0" smtClean="0"/>
              <a:t>Partially Observable Markov Decision Processes (next time)</a:t>
            </a:r>
          </a:p>
          <a:p>
            <a:pPr lvl="1"/>
            <a:endParaRPr lang="en-US" dirty="0" smtClean="0"/>
          </a:p>
          <a:p>
            <a:endParaRPr lang="en-US" dirty="0"/>
          </a:p>
        </p:txBody>
      </p:sp>
    </p:spTree>
    <p:extLst>
      <p:ext uri="{BB962C8B-B14F-4D97-AF65-F5344CB8AC3E}">
        <p14:creationId xmlns:p14="http://schemas.microsoft.com/office/powerpoint/2010/main" val="19386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Belief State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917" y="1499192"/>
                <a:ext cx="8814390" cy="5167422"/>
              </a:xfrm>
            </p:spPr>
            <p:txBody>
              <a:bodyPr>
                <a:normAutofit lnSpcReduction="10000"/>
              </a:bodyPr>
              <a:lstStyle/>
              <a:p>
                <a:r>
                  <a:rPr lang="en-US" dirty="0" smtClean="0"/>
                  <a:t>The agent does not know what state it is in</a:t>
                </a:r>
              </a:p>
              <a:p>
                <a:endParaRPr lang="en-US" dirty="0" smtClean="0"/>
              </a:p>
              <a:p>
                <a:r>
                  <a:rPr lang="en-US" dirty="0" smtClean="0"/>
                  <a:t>Consequences:</a:t>
                </a:r>
              </a:p>
              <a:p>
                <a:pPr lvl="1"/>
                <a:r>
                  <a:rPr lang="en-US" dirty="0" smtClean="0"/>
                  <a:t>Does not know what actions are legal</a:t>
                </a:r>
              </a:p>
              <a:p>
                <a:pPr lvl="1"/>
                <a:r>
                  <a:rPr lang="en-US" dirty="0" smtClean="0"/>
                  <a:t>Does not know transition model exactly</a:t>
                </a:r>
              </a:p>
              <a:p>
                <a:pPr lvl="1"/>
                <a:endParaRPr lang="en-US" dirty="0" smtClean="0"/>
              </a:p>
              <a:p>
                <a:r>
                  <a:rPr lang="en-US" dirty="0" smtClean="0"/>
                  <a:t>Definition </a:t>
                </a:r>
                <a:r>
                  <a:rPr lang="en-US" b="1" i="1" dirty="0" smtClean="0"/>
                  <a:t>belief state</a:t>
                </a:r>
                <a:r>
                  <a:rPr lang="en-US" dirty="0" smtClean="0"/>
                  <a:t>: which states of the world are currently possible</a:t>
                </a:r>
              </a:p>
              <a:p>
                <a:pPr lvl="1"/>
                <a:r>
                  <a:rPr lang="en-US" dirty="0" smtClean="0"/>
                  <a:t>Actions: belief state  </a:t>
                </a:r>
                <a:r>
                  <a:rPr lang="en-US" sz="2000" dirty="0" smtClean="0"/>
                  <a:t>b={s1,s2}  </a:t>
                </a:r>
                <a14:m>
                  <m:oMath xmlns:m="http://schemas.openxmlformats.org/officeDocument/2006/math">
                    <m:r>
                      <a:rPr lang="en-US" sz="2000" b="0" i="1" smtClean="0">
                        <a:latin typeface="Cambria Math" charset="0"/>
                      </a:rPr>
                      <m:t>𝐴𝑐𝑡𝑖𝑜𝑛𝑠</m:t>
                    </m:r>
                    <m:d>
                      <m:dPr>
                        <m:ctrlPr>
                          <a:rPr lang="en-US" sz="2000" b="0" i="1" smtClean="0">
                            <a:latin typeface="Cambria Math" charset="0"/>
                          </a:rPr>
                        </m:ctrlPr>
                      </m:dPr>
                      <m:e>
                        <m:r>
                          <a:rPr lang="en-US" sz="2000" b="0" i="1" smtClean="0">
                            <a:latin typeface="Cambria Math" charset="0"/>
                          </a:rPr>
                          <m:t>𝑏</m:t>
                        </m:r>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m:t>
                        </m:r>
                      </m:e>
                      <m:sub>
                        <m:r>
                          <a:rPr lang="en-US" sz="2000" b="0" i="1" smtClean="0">
                            <a:latin typeface="Cambria Math" charset="0"/>
                          </a:rPr>
                          <m:t>𝑠</m:t>
                        </m:r>
                        <m:r>
                          <a:rPr lang="en-US" sz="2000" b="0" i="1" smtClean="0">
                            <a:latin typeface="Cambria Math" charset="0"/>
                          </a:rPr>
                          <m:t>∈</m:t>
                        </m:r>
                        <m:r>
                          <a:rPr lang="en-US" sz="2000" b="0" i="1" smtClean="0">
                            <a:latin typeface="Cambria Math" charset="0"/>
                          </a:rPr>
                          <m:t>𝑏</m:t>
                        </m:r>
                      </m:sub>
                    </m:sSub>
                    <m:r>
                      <a:rPr lang="en-US" sz="2000" b="0" i="1" smtClean="0">
                        <a:latin typeface="Cambria Math" charset="0"/>
                      </a:rPr>
                      <m:t>𝐴𝑐𝑡𝑖𝑜𝑛</m:t>
                    </m:r>
                    <m:sSub>
                      <m:sSubPr>
                        <m:ctrlPr>
                          <a:rPr lang="en-US" sz="2000" b="0" i="1" smtClean="0">
                            <a:latin typeface="Cambria Math" charset="0"/>
                          </a:rPr>
                        </m:ctrlPr>
                      </m:sSubPr>
                      <m:e>
                        <m:r>
                          <a:rPr lang="en-US" sz="2000" b="0" i="1" smtClean="0">
                            <a:latin typeface="Cambria Math" charset="0"/>
                          </a:rPr>
                          <m:t>𝑠</m:t>
                        </m:r>
                      </m:e>
                      <m:sub>
                        <m:r>
                          <a:rPr lang="en-US" sz="2000" b="0" i="1" smtClean="0">
                            <a:latin typeface="Cambria Math" charset="0"/>
                          </a:rPr>
                          <m:t>𝑃</m:t>
                        </m:r>
                      </m:sub>
                    </m:sSub>
                    <m:r>
                      <a:rPr lang="en-US" sz="2000" b="0" i="1" smtClean="0">
                        <a:latin typeface="Cambria Math" charset="0"/>
                      </a:rPr>
                      <m:t>(</m:t>
                    </m:r>
                    <m:r>
                      <a:rPr lang="en-US" sz="2000" b="0" i="1" smtClean="0">
                        <a:latin typeface="Cambria Math" charset="0"/>
                      </a:rPr>
                      <m:t>𝑠</m:t>
                    </m:r>
                    <m:r>
                      <a:rPr lang="en-US" sz="2000" b="0" i="1" smtClean="0">
                        <a:latin typeface="Cambria Math" charset="0"/>
                      </a:rPr>
                      <m:t>)</m:t>
                    </m:r>
                  </m:oMath>
                </a14:m>
                <a:endParaRPr lang="en-US" dirty="0" smtClean="0"/>
              </a:p>
              <a:p>
                <a:pPr lvl="1"/>
                <a:r>
                  <a:rPr lang="en-US" dirty="0" smtClean="0"/>
                  <a:t>Transitions: </a:t>
                </a:r>
                <a14:m>
                  <m:oMath xmlns:m="http://schemas.openxmlformats.org/officeDocument/2006/math">
                    <m:sSup>
                      <m:sSupPr>
                        <m:ctrlPr>
                          <a:rPr lang="en-US" sz="2000" b="0" i="1" smtClean="0">
                            <a:latin typeface="Cambria Math" charset="0"/>
                          </a:rPr>
                        </m:ctrlPr>
                      </m:sSupPr>
                      <m:e>
                        <m:r>
                          <a:rPr lang="en-US" sz="2000" b="0" i="1" smtClean="0">
                            <a:latin typeface="Cambria Math" charset="0"/>
                          </a:rPr>
                          <m:t>𝑏</m:t>
                        </m:r>
                      </m:e>
                      <m:sup>
                        <m:r>
                          <a:rPr lang="en-US" sz="2000" b="0" i="1" smtClean="0">
                            <a:latin typeface="Cambria Math" charset="0"/>
                          </a:rPr>
                          <m:t>′</m:t>
                        </m:r>
                      </m:sup>
                    </m:sSup>
                    <m:r>
                      <a:rPr lang="en-US" sz="2000" b="0" i="1" smtClean="0">
                        <a:latin typeface="Cambria Math" charset="0"/>
                      </a:rPr>
                      <m:t>=</m:t>
                    </m:r>
                    <m:r>
                      <a:rPr lang="en-US" sz="2000" b="0" i="1" smtClean="0">
                        <a:latin typeface="Cambria Math" charset="0"/>
                      </a:rPr>
                      <m:t>𝑅𝑒𝑠𝑢𝑙𝑡</m:t>
                    </m:r>
                    <m:d>
                      <m:dPr>
                        <m:ctrlPr>
                          <a:rPr lang="en-US" sz="2000" b="0" i="1" smtClean="0">
                            <a:latin typeface="Cambria Math" charset="0"/>
                          </a:rPr>
                        </m:ctrlPr>
                      </m:dPr>
                      <m:e>
                        <m:r>
                          <a:rPr lang="en-US" sz="2000" b="0" i="1" smtClean="0">
                            <a:latin typeface="Cambria Math" charset="0"/>
                          </a:rPr>
                          <m:t>𝑏</m:t>
                        </m:r>
                        <m:r>
                          <a:rPr lang="en-US" sz="2000" b="0" i="1" smtClean="0">
                            <a:latin typeface="Cambria Math" charset="0"/>
                          </a:rPr>
                          <m:t>,</m:t>
                        </m:r>
                        <m:r>
                          <a:rPr lang="en-US" sz="2000" b="0" i="1" smtClean="0">
                            <a:latin typeface="Cambria Math" charset="0"/>
                          </a:rPr>
                          <m:t>𝑎</m:t>
                        </m:r>
                      </m:e>
                    </m:d>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𝑠</m:t>
                        </m:r>
                      </m:e>
                      <m:sup>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𝑠</m:t>
                        </m:r>
                      </m:e>
                      <m:sup>
                        <m:r>
                          <a:rPr lang="en-US" sz="2000" b="0" i="1" smtClean="0">
                            <a:latin typeface="Cambria Math" charset="0"/>
                          </a:rPr>
                          <m:t>′</m:t>
                        </m:r>
                      </m:sup>
                    </m:sSup>
                    <m:r>
                      <a:rPr lang="en-US" sz="2000" b="0" i="1" smtClean="0">
                        <a:latin typeface="Cambria Math" charset="0"/>
                      </a:rPr>
                      <m:t>∈</m:t>
                    </m:r>
                    <m:r>
                      <a:rPr lang="en-US" sz="2000" b="0" i="1" smtClean="0">
                        <a:latin typeface="Cambria Math" charset="0"/>
                      </a:rPr>
                      <m:t>𝑅𝑒𝑠𝑢𝑙𝑡</m:t>
                    </m:r>
                    <m:sSub>
                      <m:sSubPr>
                        <m:ctrlPr>
                          <a:rPr lang="en-US" sz="2000" b="0" i="1" smtClean="0">
                            <a:latin typeface="Cambria Math" charset="0"/>
                          </a:rPr>
                        </m:ctrlPr>
                      </m:sSubPr>
                      <m:e>
                        <m:r>
                          <a:rPr lang="en-US" sz="2000" b="0" i="1" smtClean="0">
                            <a:latin typeface="Cambria Math" charset="0"/>
                          </a:rPr>
                          <m:t>𝑠</m:t>
                        </m:r>
                      </m:e>
                      <m:sub>
                        <m:r>
                          <a:rPr lang="en-US" sz="2000" b="0" i="1" smtClean="0">
                            <a:latin typeface="Cambria Math" charset="0"/>
                          </a:rPr>
                          <m:t>𝑃</m:t>
                        </m:r>
                      </m:sub>
                    </m:sSub>
                    <m:d>
                      <m:dPr>
                        <m:ctrlPr>
                          <a:rPr lang="en-US" sz="2000" b="0" i="1" smtClean="0">
                            <a:latin typeface="Cambria Math" charset="0"/>
                          </a:rPr>
                        </m:ctrlPr>
                      </m:dPr>
                      <m:e>
                        <m:r>
                          <a:rPr lang="en-US" sz="2000" b="0" i="1" smtClean="0">
                            <a:latin typeface="Cambria Math" charset="0"/>
                          </a:rPr>
                          <m:t>𝑠</m:t>
                        </m:r>
                        <m:r>
                          <a:rPr lang="en-US" sz="2000" b="0" i="1" smtClean="0">
                            <a:latin typeface="Cambria Math" charset="0"/>
                          </a:rPr>
                          <m:t>,</m:t>
                        </m:r>
                        <m:r>
                          <a:rPr lang="en-US" sz="2000" b="0" i="1" smtClean="0">
                            <a:latin typeface="Cambria Math" charset="0"/>
                          </a:rPr>
                          <m:t>𝑎</m:t>
                        </m:r>
                      </m:e>
                    </m:d>
                    <m:r>
                      <a:rPr lang="en-US" sz="2000" b="0" i="1" smtClean="0">
                        <a:latin typeface="Cambria Math" charset="0"/>
                      </a:rPr>
                      <m:t>𝑎𝑛𝑑</m:t>
                    </m:r>
                    <m:r>
                      <a:rPr lang="en-US" sz="2000" b="0" i="1" smtClean="0">
                        <a:latin typeface="Cambria Math" charset="0"/>
                      </a:rPr>
                      <m:t> </m:t>
                    </m:r>
                    <m:r>
                      <a:rPr lang="en-US" sz="2000" b="0" i="1" smtClean="0">
                        <a:latin typeface="Cambria Math" charset="0"/>
                      </a:rPr>
                      <m:t>𝑠</m:t>
                    </m:r>
                    <m:r>
                      <a:rPr lang="en-US" sz="2000" b="0" i="1" smtClean="0">
                        <a:latin typeface="Cambria Math" charset="0"/>
                      </a:rPr>
                      <m:t>∈</m:t>
                    </m:r>
                    <m:r>
                      <a:rPr lang="en-US" sz="2000" b="0" i="1" smtClean="0">
                        <a:latin typeface="Cambria Math" charset="0"/>
                      </a:rPr>
                      <m:t>𝑏</m:t>
                    </m:r>
                    <m:r>
                      <a:rPr lang="en-US" sz="2000" b="0" i="1" smtClean="0">
                        <a:latin typeface="Cambria Math" charset="0"/>
                      </a:rPr>
                      <m:t>}</m:t>
                    </m:r>
                  </m:oMath>
                </a14:m>
                <a:endParaRPr lang="en-US" sz="2000" dirty="0" smtClean="0"/>
              </a:p>
              <a:p>
                <a:pPr lvl="1"/>
                <a:endParaRPr lang="en-US" sz="2000" dirty="0" smtClean="0"/>
              </a:p>
              <a:p>
                <a:r>
                  <a:rPr lang="en-US" dirty="0" smtClean="0"/>
                  <a:t>Definition </a:t>
                </a:r>
                <a:r>
                  <a:rPr lang="en-US" b="1" i="1" dirty="0" smtClean="0"/>
                  <a:t>prediction step</a:t>
                </a:r>
                <a:r>
                  <a:rPr lang="en-US" dirty="0" smtClean="0"/>
                  <a:t>: The process of generating a new belief state after the action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917" y="1499192"/>
                <a:ext cx="8814390" cy="5167422"/>
              </a:xfrm>
              <a:blipFill rotWithShape="0">
                <a:blip r:embed="rId2"/>
                <a:stretch>
                  <a:fillRect l="-1245" t="-2712" b="-1769"/>
                </a:stretch>
              </a:blipFill>
            </p:spPr>
            <p:txBody>
              <a:bodyPr/>
              <a:lstStyle/>
              <a:p>
                <a:r>
                  <a:rPr lang="en-US">
                    <a:noFill/>
                  </a:rPr>
                  <a:t> </a:t>
                </a:r>
              </a:p>
            </p:txBody>
          </p:sp>
        </mc:Fallback>
      </mc:AlternateContent>
    </p:spTree>
    <p:extLst>
      <p:ext uri="{BB962C8B-B14F-4D97-AF65-F5344CB8AC3E}">
        <p14:creationId xmlns:p14="http://schemas.microsoft.com/office/powerpoint/2010/main" val="55520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dissolv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and Sensor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smtClean="0"/>
                  <a:t>Transition model </a:t>
                </a:r>
                <a14:m>
                  <m:oMath xmlns:m="http://schemas.openxmlformats.org/officeDocument/2006/math">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e>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0:</m:t>
                            </m:r>
                            <m:r>
                              <a:rPr lang="en-US" b="0" i="1" smtClean="0">
                                <a:latin typeface="Cambria Math" charset="0"/>
                              </a:rPr>
                              <m:t>𝑡</m:t>
                            </m:r>
                            <m:r>
                              <a:rPr lang="en-US" b="0" i="1" smtClean="0">
                                <a:latin typeface="Cambria Math" charset="0"/>
                              </a:rPr>
                              <m:t>−1</m:t>
                            </m:r>
                          </m:sub>
                        </m:sSub>
                      </m:e>
                    </m:d>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oMath>
                </a14:m>
                <a:endParaRPr lang="en-US" dirty="0" smtClean="0"/>
              </a:p>
              <a:p>
                <a:endParaRPr lang="en-US" dirty="0" smtClean="0"/>
              </a:p>
              <a:p>
                <a:r>
                  <a:rPr lang="en-US" dirty="0" smtClean="0"/>
                  <a:t>Observation model </a:t>
                </a:r>
                <a14:m>
                  <m:oMath xmlns:m="http://schemas.openxmlformats.org/officeDocument/2006/math">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𝐸</m:t>
                            </m:r>
                          </m:e>
                          <m:sub>
                            <m:r>
                              <a:rPr lang="en-US" b="0" i="1" smtClean="0">
                                <a:latin typeface="Cambria Math" charset="0"/>
                              </a:rPr>
                              <m:t>𝑡</m:t>
                            </m:r>
                          </m:sub>
                        </m:sSub>
                      </m:e>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0:</m:t>
                            </m:r>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𝐸</m:t>
                            </m:r>
                          </m:e>
                          <m:sub>
                            <m:r>
                              <a:rPr lang="en-US" b="0" i="1" smtClean="0">
                                <a:latin typeface="Cambria Math" charset="0"/>
                              </a:rPr>
                              <m:t>0:</m:t>
                            </m:r>
                            <m:r>
                              <a:rPr lang="en-US" b="0" i="1" smtClean="0">
                                <a:latin typeface="Cambria Math" charset="0"/>
                              </a:rPr>
                              <m:t>𝑡</m:t>
                            </m:r>
                            <m:r>
                              <a:rPr lang="en-US" b="0" i="1" smtClean="0">
                                <a:latin typeface="Cambria Math" charset="0"/>
                              </a:rPr>
                              <m:t>−1</m:t>
                            </m:r>
                          </m:sub>
                        </m:sSub>
                      </m:e>
                    </m:d>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𝐸</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r>
                      <a:rPr lang="en-US" b="0" i="1" smtClean="0">
                        <a:latin typeface="Cambria Math" charset="0"/>
                      </a:rPr>
                      <m:t>)</m:t>
                    </m:r>
                  </m:oMath>
                </a14:m>
                <a:endParaRPr lang="en-US" dirty="0" smtClean="0"/>
              </a:p>
              <a:p>
                <a:endParaRPr lang="en-US" dirty="0" smtClean="0"/>
              </a:p>
              <a:p>
                <a:r>
                  <a:rPr lang="en-US" dirty="0" smtClean="0"/>
                  <a:t>Initial probability distribution </a:t>
                </a:r>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0</m:t>
                        </m:r>
                      </m:sub>
                    </m:sSub>
                    <m:r>
                      <a:rPr lang="en-US" b="0" i="1" smtClean="0">
                        <a:latin typeface="Cambria Math" charset="0"/>
                      </a:rPr>
                      <m:t>)</m:t>
                    </m:r>
                  </m:oMath>
                </a14:m>
                <a:endParaRPr lang="en-US" dirty="0" smtClean="0"/>
              </a:p>
              <a:p>
                <a:endParaRPr lang="en-US" b="1" dirty="0" smtClean="0"/>
              </a:p>
              <a:p>
                <a:r>
                  <a:rPr lang="en-US" b="1" dirty="0" smtClean="0"/>
                  <a:t>Definition</a:t>
                </a:r>
                <a:r>
                  <a:rPr lang="en-US" dirty="0" smtClean="0"/>
                  <a:t> </a:t>
                </a:r>
                <a:r>
                  <a:rPr lang="en-US" i="1" dirty="0" smtClean="0"/>
                  <a:t>Stationary Process</a:t>
                </a:r>
                <a:r>
                  <a:rPr lang="en-US" dirty="0" smtClean="0"/>
                  <a:t> </a:t>
                </a:r>
                <a:r>
                  <a:rPr lang="mr-IN" dirty="0" smtClean="0"/>
                  <a:t>–</a:t>
                </a:r>
                <a:r>
                  <a:rPr lang="en-US" dirty="0" smtClean="0"/>
                  <a:t> transition probabilities don’t change over time</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
        <p:nvSpPr>
          <p:cNvPr id="4" name="TextBox 3"/>
          <p:cNvSpPr txBox="1"/>
          <p:nvPr/>
        </p:nvSpPr>
        <p:spPr>
          <a:xfrm>
            <a:off x="7878725" y="1775637"/>
            <a:ext cx="1265275" cy="646331"/>
          </a:xfrm>
          <a:prstGeom prst="rect">
            <a:avLst/>
          </a:prstGeom>
          <a:noFill/>
        </p:spPr>
        <p:txBody>
          <a:bodyPr wrap="square" rtlCol="0">
            <a:spAutoFit/>
          </a:bodyPr>
          <a:lstStyle/>
          <a:p>
            <a:r>
              <a:rPr lang="en-US" smtClean="0">
                <a:solidFill>
                  <a:srgbClr val="FF0000"/>
                </a:solidFill>
              </a:rPr>
              <a:t>Markov assumption</a:t>
            </a:r>
            <a:endParaRPr lang="en-US" dirty="0">
              <a:solidFill>
                <a:srgbClr val="FF0000"/>
              </a:solidFill>
            </a:endParaRPr>
          </a:p>
        </p:txBody>
      </p:sp>
    </p:spTree>
    <p:extLst>
      <p:ext uri="{BB962C8B-B14F-4D97-AF65-F5344CB8AC3E}">
        <p14:creationId xmlns:p14="http://schemas.microsoft.com/office/powerpoint/2010/main" val="3670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 (HMM)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330" y="1371600"/>
                <a:ext cx="9005777" cy="5337544"/>
              </a:xfrm>
            </p:spPr>
            <p:txBody>
              <a:bodyPr/>
              <a:lstStyle/>
              <a:p>
                <a:r>
                  <a:rPr lang="en-US" dirty="0" smtClean="0"/>
                  <a:t>A temporal probabilistic model in which the state of the process is described by a single discrete random variable </a:t>
                </a:r>
                <a:r>
                  <a:rPr lang="en-US" dirty="0" err="1" smtClean="0"/>
                  <a:t>X</a:t>
                </a:r>
                <a:r>
                  <a:rPr lang="en-US" baseline="-25000" dirty="0" err="1" smtClean="0"/>
                  <a:t>t</a:t>
                </a:r>
                <a:endParaRPr lang="en-US" dirty="0" smtClean="0"/>
              </a:p>
              <a:p>
                <a:r>
                  <a:rPr lang="en-US" dirty="0" smtClean="0"/>
                  <a:t>Characterized by</a:t>
                </a:r>
              </a:p>
              <a:p>
                <a:pPr lvl="1"/>
                <a:r>
                  <a:rPr lang="en-US" dirty="0" smtClean="0"/>
                  <a:t>Transition matrix </a:t>
                </a:r>
                <a14:m>
                  <m:oMath xmlns:m="http://schemas.openxmlformats.org/officeDocument/2006/math">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𝑖𝑗</m:t>
                        </m:r>
                      </m:sub>
                    </m:sSub>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r>
                      <a:rPr lang="en-US" b="0" i="1" smtClean="0">
                        <a:latin typeface="Cambria Math" charset="0"/>
                      </a:rPr>
                      <m:t>=</m:t>
                    </m:r>
                    <m:r>
                      <a:rPr lang="en-US" b="0" i="1" smtClean="0">
                        <a:latin typeface="Cambria Math" charset="0"/>
                      </a:rPr>
                      <m:t>𝑗</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r>
                      <a:rPr lang="en-US" b="0" i="1" smtClean="0">
                        <a:latin typeface="Cambria Math" charset="0"/>
                      </a:rPr>
                      <m:t>𝑖</m:t>
                    </m:r>
                    <m:r>
                      <a:rPr lang="en-US" b="0" i="1" smtClean="0">
                        <a:latin typeface="Cambria Math" charset="0"/>
                      </a:rPr>
                      <m:t>)</m:t>
                    </m:r>
                  </m:oMath>
                </a14:m>
                <a:endParaRPr lang="en-US" dirty="0" smtClean="0"/>
              </a:p>
              <a:p>
                <a:pPr lvl="1"/>
                <a:r>
                  <a:rPr lang="en-US" dirty="0" smtClean="0"/>
                  <a:t>Observation matrix </a:t>
                </a:r>
                <a14:m>
                  <m:oMath xmlns:m="http://schemas.openxmlformats.org/officeDocument/2006/math">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𝑖𝑘</m:t>
                        </m:r>
                      </m:sub>
                    </m:sSub>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𝐸</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oMath>
                </a14:m>
                <a:endParaRPr lang="en-US" b="0" dirty="0" smtClean="0"/>
              </a:p>
              <a:p>
                <a:pPr lvl="1"/>
                <a:r>
                  <a:rPr lang="en-US" dirty="0" smtClean="0"/>
                  <a:t>Prior probability distribution on the initial state </a:t>
                </a:r>
                <a14:m>
                  <m:oMath xmlns:m="http://schemas.openxmlformats.org/officeDocument/2006/math">
                    <m:sSub>
                      <m:sSubPr>
                        <m:ctrlPr>
                          <a:rPr lang="en-US" b="0" i="1" smtClean="0">
                            <a:latin typeface="Cambria Math" charset="0"/>
                          </a:rPr>
                        </m:ctrlPr>
                      </m:sSubPr>
                      <m:e>
                        <m:r>
                          <a:rPr lang="en-US" b="0" i="1" smtClean="0">
                            <a:latin typeface="Cambria Math" charset="0"/>
                          </a:rPr>
                          <m:t>𝜋</m:t>
                        </m:r>
                      </m:e>
                      <m:sub>
                        <m:r>
                          <a:rPr lang="en-US" b="0" i="1" smtClean="0">
                            <a:latin typeface="Cambria Math" charset="0"/>
                          </a:rPr>
                          <m:t>𝑖</m:t>
                        </m:r>
                      </m:sub>
                    </m:sSub>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330" y="1371600"/>
                <a:ext cx="9005777" cy="5337544"/>
              </a:xfrm>
              <a:blipFill rotWithShape="0">
                <a:blip r:embed="rId2"/>
                <a:stretch>
                  <a:fillRect l="-1218" t="-18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86809" y="4242391"/>
            <a:ext cx="6951537" cy="2345164"/>
          </a:xfrm>
          <a:prstGeom prst="rect">
            <a:avLst/>
          </a:prstGeom>
        </p:spPr>
      </p:pic>
    </p:spTree>
    <p:extLst>
      <p:ext uri="{BB962C8B-B14F-4D97-AF65-F5344CB8AC3E}">
        <p14:creationId xmlns:p14="http://schemas.microsoft.com/office/powerpoint/2010/main" val="180712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Computations of Interest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894152"/>
              </a:xfrm>
            </p:spPr>
            <p:txBody>
              <a:bodyPr>
                <a:normAutofit fontScale="85000" lnSpcReduction="20000"/>
              </a:bodyPr>
              <a:lstStyle/>
              <a:p>
                <a:r>
                  <a:rPr lang="en-US" dirty="0" smtClean="0"/>
                  <a:t>Computing states and/or state sequences for these models is called </a:t>
                </a:r>
                <a:r>
                  <a:rPr lang="en-US" i="1" dirty="0" smtClean="0"/>
                  <a:t>inference</a:t>
                </a:r>
              </a:p>
              <a:p>
                <a:endParaRPr lang="en-US" i="1" dirty="0"/>
              </a:p>
              <a:p>
                <a:r>
                  <a:rPr lang="en-US" b="1" dirty="0" smtClean="0"/>
                  <a:t>Filtering (state estimation):</a:t>
                </a:r>
                <a:r>
                  <a:rPr lang="en-US" dirty="0" smtClean="0"/>
                  <a:t> computes the belief state over the most recent state </a:t>
                </a:r>
                <a14:m>
                  <m:oMath xmlns:m="http://schemas.openxmlformats.org/officeDocument/2006/math">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e>
                      <m:e>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1:</m:t>
                            </m:r>
                            <m:r>
                              <a:rPr lang="en-US" b="0" i="1" smtClean="0">
                                <a:latin typeface="Cambria Math" charset="0"/>
                              </a:rPr>
                              <m:t>𝑡</m:t>
                            </m:r>
                          </m:sub>
                        </m:sSub>
                      </m:e>
                    </m:d>
                  </m:oMath>
                </a14:m>
                <a:endParaRPr lang="en-US" b="0" dirty="0" smtClean="0"/>
              </a:p>
              <a:p>
                <a:endParaRPr lang="en-US" b="0" dirty="0" smtClean="0"/>
              </a:p>
              <a:p>
                <a:r>
                  <a:rPr lang="en-US" b="1" dirty="0" smtClean="0"/>
                  <a:t>Prediction: </a:t>
                </a:r>
                <a:r>
                  <a:rPr lang="en-US" dirty="0" smtClean="0"/>
                  <a:t>computes the posterior distribution over the future state given all the evidence to date </a:t>
                </a:r>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m:t>
                        </m:r>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1:</m:t>
                        </m:r>
                        <m:r>
                          <a:rPr lang="en-US" b="0" i="1" smtClean="0">
                            <a:latin typeface="Cambria Math" charset="0"/>
                          </a:rPr>
                          <m:t>𝑡</m:t>
                        </m:r>
                      </m:sub>
                    </m:sSub>
                    <m:r>
                      <a:rPr lang="en-US" b="0" i="1" smtClean="0">
                        <a:latin typeface="Cambria Math" charset="0"/>
                      </a:rPr>
                      <m:t>)</m:t>
                    </m:r>
                  </m:oMath>
                </a14:m>
                <a:r>
                  <a:rPr lang="en-US" b="1" dirty="0" smtClean="0"/>
                  <a:t> </a:t>
                </a:r>
                <a:r>
                  <a:rPr lang="en-US" dirty="0" smtClean="0"/>
                  <a:t>for some k&gt;0.</a:t>
                </a:r>
              </a:p>
              <a:p>
                <a:endParaRPr lang="en-US" dirty="0" smtClean="0"/>
              </a:p>
              <a:p>
                <a:r>
                  <a:rPr lang="en-US" b="1" dirty="0" smtClean="0"/>
                  <a:t>Smoothing: </a:t>
                </a:r>
                <a:r>
                  <a:rPr lang="en-US" dirty="0" smtClean="0"/>
                  <a:t>computes the posterior distribution over a past state </a:t>
                </a:r>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1:</m:t>
                        </m:r>
                        <m:r>
                          <a:rPr lang="en-US" b="0" i="1" smtClean="0">
                            <a:latin typeface="Cambria Math" charset="0"/>
                          </a:rPr>
                          <m:t>𝑡</m:t>
                        </m:r>
                      </m:sub>
                    </m:sSub>
                    <m:r>
                      <a:rPr lang="en-US" b="0" i="1" smtClean="0">
                        <a:latin typeface="Cambria Math" charset="0"/>
                      </a:rPr>
                      <m:t>)</m:t>
                    </m:r>
                  </m:oMath>
                </a14:m>
                <a:r>
                  <a:rPr lang="en-US" b="1" dirty="0" smtClean="0"/>
                  <a:t> </a:t>
                </a:r>
                <a:r>
                  <a:rPr lang="en-US" dirty="0" smtClean="0"/>
                  <a:t>for some k such that 0&lt;=k&lt;t</a:t>
                </a:r>
              </a:p>
              <a:p>
                <a:endParaRPr lang="en-US" dirty="0" smtClean="0"/>
              </a:p>
              <a:p>
                <a:r>
                  <a:rPr lang="en-US" b="1" dirty="0" smtClean="0"/>
                  <a:t>Learning: </a:t>
                </a:r>
                <a:r>
                  <a:rPr lang="en-US" dirty="0" smtClean="0"/>
                  <a:t>computes the transition and sensor models</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894152"/>
              </a:xfrm>
              <a:blipFill rotWithShape="0">
                <a:blip r:embed="rId2"/>
                <a:stretch>
                  <a:fillRect l="-1005" t="-2864" r="-618"/>
                </a:stretch>
              </a:blipFill>
            </p:spPr>
            <p:txBody>
              <a:bodyPr/>
              <a:lstStyle/>
              <a:p>
                <a:r>
                  <a:rPr lang="en-US">
                    <a:noFill/>
                  </a:rPr>
                  <a:t> </a:t>
                </a:r>
              </a:p>
            </p:txBody>
          </p:sp>
        </mc:Fallback>
      </mc:AlternateContent>
    </p:spTree>
    <p:extLst>
      <p:ext uri="{BB962C8B-B14F-4D97-AF65-F5344CB8AC3E}">
        <p14:creationId xmlns:p14="http://schemas.microsoft.com/office/powerpoint/2010/main" val="168999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(State Estimation)</a:t>
            </a:r>
            <a:endParaRPr lang="en-US" dirty="0"/>
          </a:p>
        </p:txBody>
      </p:sp>
      <p:sp>
        <p:nvSpPr>
          <p:cNvPr id="3" name="Content Placeholder 2"/>
          <p:cNvSpPr>
            <a:spLocks noGrp="1"/>
          </p:cNvSpPr>
          <p:nvPr>
            <p:ph idx="1"/>
          </p:nvPr>
        </p:nvSpPr>
        <p:spPr/>
        <p:txBody>
          <a:bodyPr/>
          <a:lstStyle/>
          <a:p>
            <a:r>
              <a:rPr lang="en-US" dirty="0" smtClean="0"/>
              <a:t>Estimate the current state given a history of observations and the current observation</a:t>
            </a:r>
          </a:p>
          <a:p>
            <a:endParaRPr lang="en-US" dirty="0" smtClean="0"/>
          </a:p>
        </p:txBody>
      </p:sp>
      <p:pic>
        <p:nvPicPr>
          <p:cNvPr id="6" name="Picture 5"/>
          <p:cNvPicPr>
            <a:picLocks noChangeAspect="1"/>
          </p:cNvPicPr>
          <p:nvPr/>
        </p:nvPicPr>
        <p:blipFill>
          <a:blip r:embed="rId2"/>
          <a:stretch>
            <a:fillRect/>
          </a:stretch>
        </p:blipFill>
        <p:spPr>
          <a:xfrm>
            <a:off x="329609" y="3159620"/>
            <a:ext cx="8335926" cy="1491411"/>
          </a:xfrm>
          <a:prstGeom prst="rect">
            <a:avLst/>
          </a:prstGeom>
        </p:spPr>
      </p:pic>
      <p:sp>
        <p:nvSpPr>
          <p:cNvPr id="7" name="Oval 6"/>
          <p:cNvSpPr/>
          <p:nvPr/>
        </p:nvSpPr>
        <p:spPr>
          <a:xfrm>
            <a:off x="4348715" y="3136601"/>
            <a:ext cx="808074" cy="669851"/>
          </a:xfrm>
          <a:prstGeom prst="ellipse">
            <a:avLst/>
          </a:prstGeom>
          <a:no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52259" y="3140145"/>
            <a:ext cx="808074" cy="669851"/>
          </a:xfrm>
          <a:prstGeom prst="ellipse">
            <a:avLst/>
          </a:prstGeom>
          <a:solidFill>
            <a:schemeClr val="bg1"/>
          </a:solidFill>
          <a:ln w="38100">
            <a:solidFill>
              <a:srgbClr val="00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a:t>
            </a:r>
            <a:endParaRPr lang="en-US" dirty="0">
              <a:solidFill>
                <a:schemeClr val="tx1"/>
              </a:solidFill>
            </a:endParaRPr>
          </a:p>
        </p:txBody>
      </p:sp>
      <p:sp>
        <p:nvSpPr>
          <p:cNvPr id="9" name="Rectangle 8"/>
          <p:cNvSpPr/>
          <p:nvPr/>
        </p:nvSpPr>
        <p:spPr>
          <a:xfrm>
            <a:off x="2200940" y="3934046"/>
            <a:ext cx="3094074" cy="648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2772" y="4657060"/>
            <a:ext cx="8187070" cy="369332"/>
          </a:xfrm>
          <a:prstGeom prst="rect">
            <a:avLst/>
          </a:prstGeom>
          <a:noFill/>
        </p:spPr>
        <p:txBody>
          <a:bodyPr wrap="square" rtlCol="0">
            <a:spAutoFit/>
          </a:bodyPr>
          <a:lstStyle/>
          <a:p>
            <a:r>
              <a:rPr lang="en-US" dirty="0" smtClean="0"/>
              <a:t>Figure 15.3 in Russell and </a:t>
            </a:r>
            <a:r>
              <a:rPr lang="en-US" dirty="0" err="1" smtClean="0"/>
              <a:t>Norvig</a:t>
            </a:r>
            <a:r>
              <a:rPr lang="en-US" dirty="0" smtClean="0"/>
              <a:t> text</a:t>
            </a:r>
            <a:endParaRPr lang="en-US" dirty="0"/>
          </a:p>
        </p:txBody>
      </p:sp>
    </p:spTree>
    <p:extLst>
      <p:ext uri="{BB962C8B-B14F-4D97-AF65-F5344CB8AC3E}">
        <p14:creationId xmlns:p14="http://schemas.microsoft.com/office/powerpoint/2010/main" val="334643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(State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Estimate the current state given a history of observations and the current observation</a:t>
                </a:r>
              </a:p>
              <a:p>
                <a:endParaRPr lang="en-US" dirty="0" smtClean="0"/>
              </a:p>
              <a:p>
                <a:r>
                  <a:rPr lang="en-US" dirty="0" smtClean="0"/>
                  <a:t>Idea: maintain a current estimate and update it </a:t>
                </a:r>
                <a:r>
                  <a:rPr lang="en-US" i="1" dirty="0" smtClean="0"/>
                  <a:t>recursively</a:t>
                </a:r>
                <a:r>
                  <a:rPr lang="en-US" dirty="0" smtClean="0"/>
                  <a:t> </a:t>
                </a:r>
                <a14:m>
                  <m:oMath xmlns:m="http://schemas.openxmlformats.org/officeDocument/2006/math">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m:t>
                            </m:r>
                          </m:sub>
                        </m:sSub>
                      </m:e>
                      <m:e>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1:</m:t>
                            </m:r>
                            <m:r>
                              <a:rPr lang="en-US" b="0" i="1" smtClean="0">
                                <a:latin typeface="Cambria Math" charset="0"/>
                              </a:rPr>
                              <m:t>𝑡</m:t>
                            </m:r>
                            <m:r>
                              <a:rPr lang="en-US" b="0" i="1" smtClean="0">
                                <a:latin typeface="Cambria Math" charset="0"/>
                              </a:rPr>
                              <m:t>+1</m:t>
                            </m:r>
                          </m:sub>
                        </m:sSub>
                      </m:e>
                    </m:d>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sub>
                        </m:sSub>
                      </m:e>
                      <m:e>
                        <m:sSub>
                          <m:sSubPr>
                            <m:ctrlPr>
                              <a:rPr lang="en-US" b="0" i="1" smtClean="0">
                                <a:latin typeface="Cambria Math" charset="0"/>
                              </a:rPr>
                            </m:ctrlPr>
                          </m:sSubPr>
                          <m:e>
                            <m:r>
                              <a:rPr lang="en-US" b="0" i="1" smtClean="0">
                                <a:latin typeface="Cambria Math" charset="0"/>
                              </a:rPr>
                              <m:t>𝑒</m:t>
                            </m:r>
                          </m:e>
                          <m:sub>
                            <m:r>
                              <a:rPr lang="en-US" b="0" i="1" smtClean="0">
                                <a:latin typeface="Cambria Math" charset="0"/>
                              </a:rPr>
                              <m:t>1:</m:t>
                            </m:r>
                            <m:r>
                              <a:rPr lang="en-US" b="0" i="1" smtClean="0">
                                <a:latin typeface="Cambria Math" charset="0"/>
                              </a:rPr>
                              <m:t>𝑡</m:t>
                            </m:r>
                          </m:sub>
                        </m:sSub>
                      </m:e>
                    </m:d>
                    <m:r>
                      <a:rPr lang="en-US" b="0" i="1" smtClean="0">
                        <a:latin typeface="Cambria Math" charset="0"/>
                      </a:rPr>
                      <m:t>)</m:t>
                    </m:r>
                  </m:oMath>
                </a14:m>
                <a:endParaRPr lang="en-US" dirty="0" smtClean="0"/>
              </a:p>
              <a:p>
                <a:endParaRPr lang="en-US" dirty="0"/>
              </a:p>
              <a:p>
                <a:r>
                  <a:rPr lang="en-US" dirty="0" smtClean="0"/>
                  <a:t>Main equation: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48856" y="5225903"/>
                <a:ext cx="8119787" cy="1344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𝑡</m:t>
                              </m:r>
                              <m:r>
                                <a:rPr lang="en-US" sz="2400" b="0" i="1" smtClean="0">
                                  <a:latin typeface="Cambria Math" charset="0"/>
                                </a:rPr>
                                <m:t>+1</m:t>
                              </m:r>
                            </m:sub>
                          </m:sSub>
                        </m:e>
                        <m:e>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1:</m:t>
                              </m:r>
                              <m:r>
                                <a:rPr lang="en-US" sz="2400" b="0" i="1" smtClean="0">
                                  <a:latin typeface="Cambria Math" charset="0"/>
                                </a:rPr>
                                <m:t>𝑡</m:t>
                              </m:r>
                              <m:r>
                                <a:rPr lang="en-US" sz="2400" b="0" i="1" smtClean="0">
                                  <a:latin typeface="Cambria Math" charset="0"/>
                                </a:rPr>
                                <m:t>+1</m:t>
                              </m:r>
                            </m:sub>
                          </m:sSub>
                        </m:e>
                      </m:d>
                      <m:r>
                        <a:rPr lang="en-US" sz="2400" b="0" i="1" smtClean="0">
                          <a:latin typeface="Cambria Math" charset="0"/>
                        </a:rPr>
                        <m:t>=</m:t>
                      </m:r>
                      <m:r>
                        <a:rPr lang="en-US" sz="2400" b="0" i="1" smtClean="0">
                          <a:latin typeface="Cambria Math" charset="0"/>
                        </a:rPr>
                        <m:t>𝛼</m:t>
                      </m:r>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𝑡</m:t>
                              </m:r>
                              <m:r>
                                <a:rPr lang="en-US" sz="2400" b="0" i="1" smtClean="0">
                                  <a:latin typeface="Cambria Math" charset="0"/>
                                </a:rPr>
                                <m:t>+1</m:t>
                              </m:r>
                            </m:sub>
                          </m:sSub>
                        </m:e>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𝑡</m:t>
                              </m:r>
                              <m:r>
                                <a:rPr lang="en-US" sz="2400" b="0" i="1" smtClean="0">
                                  <a:latin typeface="Cambria Math" charset="0"/>
                                </a:rPr>
                                <m:t>+1</m:t>
                              </m:r>
                            </m:sub>
                          </m:sSub>
                        </m:e>
                      </m:d>
                      <m:nary>
                        <m:naryPr>
                          <m:chr m:val="∑"/>
                          <m:supHide m:val="on"/>
                          <m:ctrlPr>
                            <a:rPr lang="en-US" sz="2400" b="0" i="1" smtClean="0">
                              <a:latin typeface="Cambria Math" charset="0"/>
                            </a:rPr>
                          </m:ctrlPr>
                        </m:naryPr>
                        <m:sub>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𝑡</m:t>
                              </m:r>
                            </m:sub>
                          </m:sSub>
                        </m:sub>
                        <m:sup/>
                        <m:e>
                          <m:r>
                            <a:rPr lang="en-US" sz="2400" b="0" i="1" smtClean="0">
                              <a:latin typeface="Cambria Math" charset="0"/>
                            </a:rPr>
                            <m:t>𝑃</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𝑡</m:t>
                                  </m:r>
                                  <m:r>
                                    <a:rPr lang="en-US" sz="2400" b="0" i="1" smtClean="0">
                                      <a:latin typeface="Cambria Math" charset="0"/>
                                    </a:rPr>
                                    <m:t>+1</m:t>
                                  </m:r>
                                </m:sub>
                              </m:sSub>
                            </m:e>
                            <m:e>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𝑡</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1:</m:t>
                                  </m:r>
                                  <m:r>
                                    <a:rPr lang="en-US" sz="2400" b="0" i="1" smtClean="0">
                                      <a:latin typeface="Cambria Math" charset="0"/>
                                    </a:rPr>
                                    <m:t>𝑡</m:t>
                                  </m:r>
                                </m:sub>
                              </m:sSub>
                            </m:e>
                          </m:d>
                          <m:r>
                            <a:rPr lang="en-US" sz="2400" b="0" i="1" smtClean="0">
                              <a:latin typeface="Cambria Math" charset="0"/>
                            </a:rPr>
                            <m:t>𝑃</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𝑡</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𝑒</m:t>
                              </m:r>
                            </m:e>
                            <m:sub>
                              <m:r>
                                <a:rPr lang="en-US" sz="2400" b="0" i="1" smtClean="0">
                                  <a:latin typeface="Cambria Math" charset="0"/>
                                </a:rPr>
                                <m:t>1:</m:t>
                              </m:r>
                              <m:r>
                                <a:rPr lang="en-US" sz="2400" b="0" i="1" smtClean="0">
                                  <a:latin typeface="Cambria Math" charset="0"/>
                                </a:rPr>
                                <m:t>𝑡</m:t>
                              </m:r>
                            </m:sub>
                          </m:sSub>
                          <m:r>
                            <a:rPr lang="en-US" sz="2400" b="0" i="1" smtClean="0">
                              <a:latin typeface="Cambria Math" charset="0"/>
                            </a:rPr>
                            <m:t>)</m:t>
                          </m:r>
                        </m:e>
                      </m:nary>
                    </m:oMath>
                  </m:oMathPara>
                </a14:m>
                <a:endParaRPr lang="en-US" sz="2400" b="0" dirty="0" smtClean="0"/>
              </a:p>
              <a:p>
                <a:r>
                  <a:rPr lang="en-US" sz="2000" dirty="0" smtClean="0"/>
                  <a:t>                                 </a:t>
                </a:r>
                <a14:m>
                  <m:oMath xmlns:m="http://schemas.openxmlformats.org/officeDocument/2006/math">
                    <m:r>
                      <a:rPr lang="en-US" sz="2400" i="1" dirty="0" smtClean="0">
                        <a:latin typeface="Cambria Math" charset="0"/>
                      </a:rPr>
                      <m:t>=</m:t>
                    </m:r>
                    <m:r>
                      <a:rPr lang="en-US" sz="2400" i="1" dirty="0" smtClean="0">
                        <a:latin typeface="Cambria Math" charset="0"/>
                      </a:rPr>
                      <m:t>𝛼</m:t>
                    </m:r>
                    <m:r>
                      <a:rPr lang="en-US" sz="2400" i="1">
                        <a:latin typeface="Cambria Math" charset="0"/>
                      </a:rPr>
                      <m:t>𝑃</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𝑒</m:t>
                            </m:r>
                          </m:e>
                          <m:sub>
                            <m:r>
                              <a:rPr lang="en-US" sz="2400" i="1">
                                <a:latin typeface="Cambria Math" charset="0"/>
                              </a:rPr>
                              <m:t>𝑡</m:t>
                            </m:r>
                            <m:r>
                              <a:rPr lang="en-US" sz="2400" i="1">
                                <a:latin typeface="Cambria Math" charset="0"/>
                              </a:rPr>
                              <m:t>+1</m:t>
                            </m:r>
                          </m:sub>
                        </m:sSub>
                      </m:e>
                      <m:e>
                        <m:sSub>
                          <m:sSubPr>
                            <m:ctrlPr>
                              <a:rPr lang="en-US" sz="2400" i="1">
                                <a:latin typeface="Cambria Math" charset="0"/>
                              </a:rPr>
                            </m:ctrlPr>
                          </m:sSubPr>
                          <m:e>
                            <m:r>
                              <a:rPr lang="en-US" sz="2400" i="1">
                                <a:latin typeface="Cambria Math" charset="0"/>
                              </a:rPr>
                              <m:t>𝑋</m:t>
                            </m:r>
                          </m:e>
                          <m:sub>
                            <m:r>
                              <a:rPr lang="en-US" sz="2400" i="1">
                                <a:latin typeface="Cambria Math" charset="0"/>
                              </a:rPr>
                              <m:t>𝑡</m:t>
                            </m:r>
                            <m:r>
                              <a:rPr lang="en-US" sz="2400" i="1">
                                <a:latin typeface="Cambria Math" charset="0"/>
                              </a:rPr>
                              <m:t>+1</m:t>
                            </m:r>
                          </m:sub>
                        </m:sSub>
                      </m:e>
                    </m:d>
                    <m:nary>
                      <m:naryPr>
                        <m:chr m:val="∑"/>
                        <m:supHide m:val="on"/>
                        <m:ctrlPr>
                          <a:rPr lang="en-US" sz="2400" i="1">
                            <a:latin typeface="Cambria Math" charset="0"/>
                          </a:rPr>
                        </m:ctrlPr>
                      </m:naryPr>
                      <m:sub>
                        <m:sSub>
                          <m:sSubPr>
                            <m:ctrlPr>
                              <a:rPr lang="en-US" sz="2400" i="1">
                                <a:latin typeface="Cambria Math" charset="0"/>
                              </a:rPr>
                            </m:ctrlPr>
                          </m:sSubPr>
                          <m:e>
                            <m:r>
                              <a:rPr lang="en-US" sz="2400" i="1">
                                <a:latin typeface="Cambria Math" charset="0"/>
                              </a:rPr>
                              <m:t>𝑥</m:t>
                            </m:r>
                          </m:e>
                          <m:sub>
                            <m:r>
                              <a:rPr lang="en-US" sz="2400" i="1">
                                <a:latin typeface="Cambria Math" charset="0"/>
                              </a:rPr>
                              <m:t>𝑡</m:t>
                            </m:r>
                          </m:sub>
                        </m:sSub>
                      </m:sub>
                      <m:sup/>
                      <m:e>
                        <m:r>
                          <a:rPr lang="en-US" sz="2400" i="1">
                            <a:latin typeface="Cambria Math" charset="0"/>
                          </a:rPr>
                          <m:t>𝑃</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𝑡</m:t>
                                </m:r>
                                <m:r>
                                  <a:rPr lang="en-US" sz="2400" i="1">
                                    <a:latin typeface="Cambria Math" charset="0"/>
                                  </a:rPr>
                                  <m:t>+1</m:t>
                                </m:r>
                              </m:sub>
                            </m:sSub>
                          </m:e>
                          <m:e>
                            <m:sSub>
                              <m:sSubPr>
                                <m:ctrlPr>
                                  <a:rPr lang="en-US" sz="2400" i="1">
                                    <a:latin typeface="Cambria Math" charset="0"/>
                                  </a:rPr>
                                </m:ctrlPr>
                              </m:sSubPr>
                              <m:e>
                                <m:r>
                                  <a:rPr lang="en-US" sz="2400" i="1">
                                    <a:latin typeface="Cambria Math" charset="0"/>
                                  </a:rPr>
                                  <m:t>𝑥</m:t>
                                </m:r>
                              </m:e>
                              <m:sub>
                                <m:r>
                                  <a:rPr lang="en-US" sz="2400" i="1">
                                    <a:latin typeface="Cambria Math" charset="0"/>
                                  </a:rPr>
                                  <m:t>𝑡</m:t>
                                </m:r>
                              </m:sub>
                            </m:sSub>
                          </m:e>
                        </m:d>
                        <m:r>
                          <a:rPr lang="en-US" sz="2400" i="1">
                            <a:latin typeface="Cambria Math" charset="0"/>
                          </a:rPr>
                          <m:t>𝑃</m:t>
                        </m:r>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𝑡</m:t>
                            </m:r>
                          </m:sub>
                        </m:sSub>
                        <m:r>
                          <a:rPr lang="en-US" sz="2400" i="1">
                            <a:latin typeface="Cambria Math" charset="0"/>
                          </a:rPr>
                          <m:t>|</m:t>
                        </m:r>
                        <m:sSub>
                          <m:sSubPr>
                            <m:ctrlPr>
                              <a:rPr lang="en-US" sz="2400" i="1">
                                <a:latin typeface="Cambria Math" charset="0"/>
                              </a:rPr>
                            </m:ctrlPr>
                          </m:sSubPr>
                          <m:e>
                            <m:r>
                              <a:rPr lang="en-US" sz="2400" i="1">
                                <a:latin typeface="Cambria Math" charset="0"/>
                              </a:rPr>
                              <m:t>𝑒</m:t>
                            </m:r>
                          </m:e>
                          <m:sub>
                            <m:r>
                              <a:rPr lang="en-US" sz="2400" i="1">
                                <a:latin typeface="Cambria Math" charset="0"/>
                              </a:rPr>
                              <m:t>1:</m:t>
                            </m:r>
                            <m:r>
                              <a:rPr lang="en-US" sz="2400" i="1">
                                <a:latin typeface="Cambria Math" charset="0"/>
                              </a:rPr>
                              <m:t>𝑡</m:t>
                            </m:r>
                          </m:sub>
                        </m:sSub>
                        <m:r>
                          <a:rPr lang="en-US" sz="2400" i="1">
                            <a:latin typeface="Cambria Math" charset="0"/>
                          </a:rPr>
                          <m:t>)</m:t>
                        </m:r>
                      </m:e>
                    </m:nary>
                  </m:oMath>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48856" y="5225903"/>
                <a:ext cx="8119787" cy="1344920"/>
              </a:xfrm>
              <a:prstGeom prst="rect">
                <a:avLst/>
              </a:prstGeom>
              <a:blipFill rotWithShape="0">
                <a:blip r:embed="rId3"/>
                <a:stretch>
                  <a:fillRect b="-66516"/>
                </a:stretch>
              </a:blipFill>
            </p:spPr>
            <p:txBody>
              <a:bodyPr/>
              <a:lstStyle/>
              <a:p>
                <a:r>
                  <a:rPr lang="en-US">
                    <a:noFill/>
                  </a:rPr>
                  <a:t> </a:t>
                </a:r>
              </a:p>
            </p:txBody>
          </p:sp>
        </mc:Fallback>
      </mc:AlternateContent>
      <p:sp>
        <p:nvSpPr>
          <p:cNvPr id="5" name="TextBox 4"/>
          <p:cNvSpPr txBox="1"/>
          <p:nvPr/>
        </p:nvSpPr>
        <p:spPr>
          <a:xfrm>
            <a:off x="7676707" y="6092456"/>
            <a:ext cx="1467293" cy="646331"/>
          </a:xfrm>
          <a:prstGeom prst="rect">
            <a:avLst/>
          </a:prstGeom>
          <a:noFill/>
        </p:spPr>
        <p:txBody>
          <a:bodyPr wrap="square" rtlCol="0">
            <a:spAutoFit/>
          </a:bodyPr>
          <a:lstStyle/>
          <a:p>
            <a:r>
              <a:rPr lang="en-US" dirty="0" smtClean="0">
                <a:solidFill>
                  <a:srgbClr val="FF0000"/>
                </a:solidFill>
              </a:rPr>
              <a:t>Markov assumption</a:t>
            </a:r>
            <a:endParaRPr lang="en-US" dirty="0">
              <a:solidFill>
                <a:srgbClr val="FF0000"/>
              </a:solidFill>
            </a:endParaRPr>
          </a:p>
        </p:txBody>
      </p:sp>
    </p:spTree>
    <p:extLst>
      <p:ext uri="{BB962C8B-B14F-4D97-AF65-F5344CB8AC3E}">
        <p14:creationId xmlns:p14="http://schemas.microsoft.com/office/powerpoint/2010/main" val="9763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47340</TotalTime>
  <Words>2323</Words>
  <Application>Microsoft Macintosh PowerPoint</Application>
  <PresentationFormat>On-screen Show (4:3)</PresentationFormat>
  <Paragraphs>302</Paragraphs>
  <Slides>26</Slides>
  <Notes>0</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Calibri Light</vt:lpstr>
      <vt:lpstr>Cambria Math</vt:lpstr>
      <vt:lpstr>Mangal</vt:lpstr>
      <vt:lpstr>Wingdings</vt:lpstr>
      <vt:lpstr>Arial</vt:lpstr>
      <vt:lpstr>Office Theme</vt:lpstr>
      <vt:lpstr>CSE 574 Lecture 17:  Hidden Markov Models</vt:lpstr>
      <vt:lpstr>Last Time</vt:lpstr>
      <vt:lpstr>Today</vt:lpstr>
      <vt:lpstr>Belief State</vt:lpstr>
      <vt:lpstr>Transition and Sensor Models</vt:lpstr>
      <vt:lpstr>Hidden Markov Model (HMM)</vt:lpstr>
      <vt:lpstr>Computations of Interest</vt:lpstr>
      <vt:lpstr>Filtering (State Estimation)</vt:lpstr>
      <vt:lpstr>Filtering (State Estimation)</vt:lpstr>
      <vt:lpstr>Filtering Example: Rainy Days Problem</vt:lpstr>
      <vt:lpstr>Filtering Example: Rainy Days Problem</vt:lpstr>
      <vt:lpstr>Filtering Example: Rainy Days Problem</vt:lpstr>
      <vt:lpstr>Prediction</vt:lpstr>
      <vt:lpstr>Smoothing</vt:lpstr>
      <vt:lpstr>Most Likely Sequence</vt:lpstr>
      <vt:lpstr>The Viterbi Algorithm</vt:lpstr>
      <vt:lpstr>What is the Importance of this?</vt:lpstr>
      <vt:lpstr>The Viterbi Algorithm</vt:lpstr>
      <vt:lpstr>Example: “Whack” a Mole</vt:lpstr>
      <vt:lpstr>Example: Model a Mole</vt:lpstr>
      <vt:lpstr>Example: Model a Mole</vt:lpstr>
      <vt:lpstr>Viterbi Algorithm: Model A Mole Example</vt:lpstr>
      <vt:lpstr>Viterbi Algorithm: Model A Mole Example</vt:lpstr>
      <vt:lpstr>Next Time </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574 Lecture 1: Introduction </dc:title>
  <dc:creator>Microsoft Office User</dc:creator>
  <cp:lastModifiedBy>Microsoft Office User</cp:lastModifiedBy>
  <cp:revision>1138</cp:revision>
  <cp:lastPrinted>2018-09-11T20:48:11Z</cp:lastPrinted>
  <dcterms:created xsi:type="dcterms:W3CDTF">2018-08-19T23:58:14Z</dcterms:created>
  <dcterms:modified xsi:type="dcterms:W3CDTF">2018-11-04T23:20:47Z</dcterms:modified>
</cp:coreProperties>
</file>